
<file path=[Content_Types].xml><?xml version="1.0" encoding="utf-8"?>
<Types xmlns="http://schemas.openxmlformats.org/package/2006/content-types">
  <Default Extension="crdownload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BY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Этнические группы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47B3-4650-952E-70A66D019306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47B3-4650-952E-70A66D019306}"/>
              </c:ext>
            </c:extLst>
          </c:dPt>
          <c:dPt>
            <c:idx val="2"/>
            <c:bubble3D val="0"/>
            <c:spPr>
              <a:solidFill>
                <a:schemeClr val="bg1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47B3-4650-952E-70A66D019306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47B3-4650-952E-70A66D019306}"/>
              </c:ext>
            </c:extLst>
          </c:dPt>
          <c:dPt>
            <c:idx val="4"/>
            <c:bubble3D val="0"/>
            <c:spPr>
              <a:solidFill>
                <a:schemeClr val="accent6">
                  <a:lumMod val="75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47B3-4650-952E-70A66D01930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B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Белорусы</c:v>
                </c:pt>
                <c:pt idx="1">
                  <c:v>Русские</c:v>
                </c:pt>
                <c:pt idx="2">
                  <c:v>Поляки</c:v>
                </c:pt>
                <c:pt idx="3">
                  <c:v>Украинцы</c:v>
                </c:pt>
                <c:pt idx="4">
                  <c:v>Евреи</c:v>
                </c:pt>
              </c:strCache>
            </c:strRef>
          </c:cat>
          <c:val>
            <c:numRef>
              <c:f>Лист1!$B$2:$B$6</c:f>
              <c:numCache>
                <c:formatCode>0.00%</c:formatCode>
                <c:ptCount val="5"/>
                <c:pt idx="0">
                  <c:v>0.84899999999999998</c:v>
                </c:pt>
                <c:pt idx="1">
                  <c:v>7.4999999999999997E-2</c:v>
                </c:pt>
                <c:pt idx="2">
                  <c:v>3.1E-2</c:v>
                </c:pt>
                <c:pt idx="3">
                  <c:v>1.7000000000000001E-2</c:v>
                </c:pt>
                <c:pt idx="4">
                  <c:v>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B3-4650-952E-70A66D0193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0592031082974167E-2"/>
          <c:y val="0.75049420804598077"/>
          <c:w val="0.97881568093298243"/>
          <c:h val="0.228642272228957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BY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BY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4473A8-3582-4140-BB27-7861F69BB876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8B85F-CD75-4FD3-B73C-CE41E81FA5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549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D74053A-EFFE-4785-ACA2-91A2F721EF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2EDBF-5FE1-4128-AC19-85FE35F09F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387EBE-3C77-4F27-A5EB-0807FB2C7F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BF49CF-71E2-44D9-97A2-435766F92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58C2B-4EE0-4CB8-84F3-4A0687CE3D98}" type="datetime1">
              <a:rPr lang="ru-RU" smtClean="0"/>
              <a:t>06.09.2023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FF2872-47BA-492F-977D-1D126364D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13322-5C09-4ADB-9DF4-9038698BD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63427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75D0B7-B196-49A5-9C3E-9A8FCCDF6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F51D564-975B-48AF-BA36-943BD83C2D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197249-3CCB-4827-BD69-D4C309A5F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A9D27-E7DF-4817-9DE1-53A22FA1336D}" type="datetime1">
              <a:rPr lang="ru-RU" smtClean="0"/>
              <a:t>06.09.2023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E61D7B-5910-4CA3-9DBB-BE30AE733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9CAAE-CBF5-4C97-9CCD-13A738C25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984038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0EA2297-DB7D-4E6E-A910-934B949D39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7A25A14-A041-42BD-821B-D7F26182A7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BC4EFD-1E05-41F3-B029-6E16CC1CF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D7700-68EF-4822-A193-EAB3F5E75D0D}" type="datetime1">
              <a:rPr lang="ru-RU" smtClean="0"/>
              <a:t>06.09.2023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7B961A-12D9-4876-A3BF-5A1A089EF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6A5A0F-3EB0-4019-B789-69E0CC7AC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69122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BE4B0-63B1-4E5F-B172-45473DA4A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9570F1-8D4E-4E33-8B5E-C86303602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04431E-A399-4352-83D4-CC48D38E5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9E6F8-3048-4686-9133-69914610A0CF}" type="datetime1">
              <a:rPr lang="ru-RU" smtClean="0"/>
              <a:t>06.09.2023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06F9E2-9F1F-40F2-B9C0-CFB99CC98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731B21-3648-49EE-8740-2811EF329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40870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E95D19-5243-4BAF-902C-B388C97A4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24ADDD5-A366-4F81-A270-6B2EFFF4F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045E4A-A09D-440F-9567-0D5B1EA70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ED0F-650B-4BFE-BAB4-29BE583F9532}" type="datetime1">
              <a:rPr lang="ru-RU" smtClean="0"/>
              <a:t>06.09.2023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1BAF44-7B8D-4788-A633-7635E6C6E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0DE184-C936-48E5-9077-6FE1E1299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67241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E69864-4D7C-4AAE-98CA-57509FADE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F9A554-9C47-4D73-8E93-3EF43DA4E0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04FD83-5520-4EAD-99CF-642214B5B4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356C4E-25E9-4AED-920F-F21787E30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84CCF-97F8-4956-8ADA-43D1C8146EF7}" type="datetime1">
              <a:rPr lang="ru-RU" smtClean="0"/>
              <a:t>06.09.2023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6D66A3-D741-4A0B-B51B-5DAAC988C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EFD6AA-30B5-489C-B5FD-3FE847CC2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2330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EEF953-CED1-43A8-9AA9-A0A586EF3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4E8C0F-5A5C-4958-B4CE-6C59A5BEF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204000E-7683-4D83-ADBC-26C5D1F19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A9F5D3C-C5C3-4597-B260-5A810F9E37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6D71D3C-BDEB-45B6-8854-3C5FE406D3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8EA93AB-0DE2-483E-9AEF-87B74BA1F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5717-423F-4B83-A079-16B23C9FC425}" type="datetime1">
              <a:rPr lang="ru-RU" smtClean="0"/>
              <a:t>06.09.2023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C68F831-3ADA-410E-88BD-89D220D90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F710E89-F3C1-42D2-8C59-242F5DAA2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59960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52AF9C-64A8-47FF-81BB-F86C0C4AD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A584B26-A413-4BFB-A11A-DC574FC90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574E9-87FA-4B01-BE7A-50BEA04ABE58}" type="datetime1">
              <a:rPr lang="ru-RU" smtClean="0"/>
              <a:t>06.09.2023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484368-0430-4CD7-A665-16EB49C70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266529D-D70A-4337-93D0-FBC466111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64835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88D6B3C-BFDC-464D-A724-F94418DE3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C2C0A-395D-4C58-A01C-9893C0AF4B84}" type="datetime1">
              <a:rPr lang="ru-RU" smtClean="0"/>
              <a:t>06.09.2023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B853FCA-8D7C-464C-B7DD-386E16992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5D8F216-9FF0-4D81-884B-DED254EE0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6083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17A045-B552-4B6A-AC57-0C139063B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F132E9-D78D-415A-AE3A-080DADF6F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8499E43-C469-4BC1-A0F9-499B5DEB3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22432AE-CCF5-4E81-8F1D-94A68AA90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8BBFE-B323-4BDE-90B1-50A5C5E0D165}" type="datetime1">
              <a:rPr lang="ru-RU" smtClean="0"/>
              <a:t>06.09.2023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C42B8A-A53C-43A9-AA04-BCEE78448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3B06DF-017C-4EAB-AE02-CFDF50A3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7780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827B44-F7EB-45F3-BECA-20ADAD5E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FB95B9A-316A-42BA-BDF3-1FDBC96592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0D49016-88E8-49F0-AC09-6A9E8BE376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650627-3E37-4799-9C1C-013A2BB3A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84505-9521-4FF0-A77F-451F506CBB36}" type="datetime1">
              <a:rPr lang="ru-RU" smtClean="0"/>
              <a:t>06.09.2023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6D41F7-7B7E-489B-9D52-936884995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9FCBFB-B15C-4F6B-A89C-3A4D23089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26312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7802DD-41BA-47E3-B16B-E1690811FD2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C17EE-9CF3-4933-B499-984563DC5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5B9B5C-DB19-4EF6-8B19-147538F783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03AC98-C8FF-4F1B-9B81-8F87E664C5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BF119-E15A-4D77-8C2F-E2D38C4E019C}" type="datetime1">
              <a:rPr lang="ru-RU" smtClean="0"/>
              <a:t>06.09.2023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7CE245-723F-49F2-A6AB-4651FFC537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684C39-6FB0-4F0B-88D8-4BC767650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AD871-A323-49A0-B240-915A147D7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078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crdownload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png"/><Relationship Id="rId9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57.jpg"/><Relationship Id="rId7" Type="http://schemas.openxmlformats.org/officeDocument/2006/relationships/image" Target="../media/image61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jp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81.png"/><Relationship Id="rId3" Type="http://schemas.openxmlformats.org/officeDocument/2006/relationships/image" Target="../media/image71.png"/><Relationship Id="rId7" Type="http://schemas.openxmlformats.org/officeDocument/2006/relationships/image" Target="../media/image75.jpeg"/><Relationship Id="rId12" Type="http://schemas.openxmlformats.org/officeDocument/2006/relationships/image" Target="../media/image80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jpeg"/><Relationship Id="rId5" Type="http://schemas.openxmlformats.org/officeDocument/2006/relationships/image" Target="../media/image73.png"/><Relationship Id="rId10" Type="http://schemas.openxmlformats.org/officeDocument/2006/relationships/image" Target="../media/image78.jpeg"/><Relationship Id="rId4" Type="http://schemas.openxmlformats.org/officeDocument/2006/relationships/image" Target="../media/image72.png"/><Relationship Id="rId9" Type="http://schemas.openxmlformats.org/officeDocument/2006/relationships/image" Target="../media/image77.jpeg"/><Relationship Id="rId14" Type="http://schemas.openxmlformats.org/officeDocument/2006/relationships/image" Target="../media/image8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g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5606EB-6700-4D4E-8C11-E7C78C8F90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13488"/>
            <a:ext cx="9144000" cy="2387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NAME OF </a:t>
            </a:r>
            <a:b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PRESENTATION</a:t>
            </a:r>
            <a:endParaRPr lang="ru-RU" dirty="0">
              <a:solidFill>
                <a:schemeClr val="bg1"/>
              </a:solidFill>
              <a:latin typeface="+mn-lt"/>
              <a:cs typeface="Aharoni" panose="02010803020104030203" pitchFamily="2" charset="-79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F5DBBD4-7C3D-40FB-A742-4C5529D706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93163"/>
            <a:ext cx="9144000" cy="16557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Subtitle here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2494" y="704413"/>
            <a:ext cx="12169036" cy="24314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ЕДИНСТВО БЕЛОРУССКОГО </a:t>
            </a:r>
            <a:br>
              <a:rPr lang="ru-RU" sz="3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НАРОДА – ОСНОВОПОЛАГАЮЩИЙ ФАКТОР  </a:t>
            </a:r>
          </a:p>
          <a:p>
            <a:pPr algn="ctr"/>
            <a:r>
              <a:rPr lang="ru-RU" sz="3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СОХРАНЕНИЯ И УКРЕПЛЕНИЯ СУВЕРЕНИТЕТА  </a:t>
            </a:r>
          </a:p>
          <a:p>
            <a:pPr algn="ctr"/>
            <a:r>
              <a:rPr lang="ru-RU" sz="3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НЕЗАВИСИМОСТИ СТРАНЫ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95365" y="6488539"/>
            <a:ext cx="6696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Главное управление идеологической работы и по делам молодежи Витебского облисполкома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8" y="112441"/>
            <a:ext cx="1127432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6329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10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23974" y="254001"/>
            <a:ext cx="9363075" cy="6325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ПОСЛЕ ВЕЛИКОЙ ОТЕЧЕСТВЕННОЙ ВОЙНЫ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30" y="1314450"/>
            <a:ext cx="3663315" cy="22895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30" y="3714750"/>
            <a:ext cx="3663315" cy="237635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204869" y="1314450"/>
            <a:ext cx="3981451" cy="477665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1947 году свою продукцию представили велосипедный </a:t>
            </a:r>
            <a:b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инструментальный заводы </a:t>
            </a:r>
            <a:b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1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г.Минске</a:t>
            </a:r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локомобильный завод и металлообрабатывающий комбинат в </a:t>
            </a:r>
            <a:r>
              <a:rPr lang="ru-RU" sz="21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г.Могилеве</a:t>
            </a:r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завод «Двигатель революции» в </a:t>
            </a:r>
            <a:r>
              <a:rPr lang="ru-RU" sz="21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г.Гомеле</a:t>
            </a:r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Промышленность БССР уже в 1950 году достигла довоенного уровня по выпуску продукции и превзошла его.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930" y="1314450"/>
            <a:ext cx="3663315" cy="22895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174" y="3803361"/>
            <a:ext cx="3730826" cy="228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4519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11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33524" y="234951"/>
            <a:ext cx="9363075" cy="6325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ПОСЛЕ ВЕЛИКОЙ ОТЕЧЕСТВЕННОЙ ВОЙНЫ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4671" y="1202880"/>
            <a:ext cx="11696929" cy="76422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Быстро восстановились учреждения образования. В 1950/1951 учебном году количество школ </a:t>
            </a:r>
            <a:b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республике достигло довоенного уровня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71" y="2232413"/>
            <a:ext cx="3940580" cy="255012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8471" y="4900396"/>
            <a:ext cx="3940580" cy="75745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Гродненский сельскохозяйственный институт, вторая половина 1950-х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" b="7472"/>
          <a:stretch/>
        </p:blipFill>
        <p:spPr>
          <a:xfrm>
            <a:off x="4228984" y="2235275"/>
            <a:ext cx="3940579" cy="256984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228983" y="4900394"/>
            <a:ext cx="3940580" cy="75745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Белорусский институт инженеров железнодорожного транспорта в </a:t>
            </a:r>
            <a:r>
              <a:rPr lang="ru-RU" sz="1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г.Гомеле</a:t>
            </a:r>
            <a:endParaRPr lang="ru-RU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71" b="3683"/>
          <a:stretch/>
        </p:blipFill>
        <p:spPr>
          <a:xfrm>
            <a:off x="8251420" y="2225413"/>
            <a:ext cx="3740555" cy="256412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8251419" y="4881363"/>
            <a:ext cx="3740555" cy="75745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Белорусский институт механизации и электрификации сельского хозяйства в </a:t>
            </a:r>
            <a:r>
              <a:rPr lang="ru-RU" sz="1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г.Минске</a:t>
            </a:r>
            <a:r>
              <a:rPr lang="ru-RU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3674578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12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33524" y="234951"/>
            <a:ext cx="9363075" cy="6325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ПОСЛЕ ВЕЛИКОЙ ОТЕЧЕСТВЕННОЙ ВОЙНЫ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2296" y="1088580"/>
            <a:ext cx="11696929" cy="59734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Уже в сезоне 1944–1945 гг. свою деятельность возобновили 12 театров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00526" y="1907044"/>
            <a:ext cx="3238500" cy="59734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Строились новые города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" t="6222" r="7172" b="8585"/>
          <a:stretch/>
        </p:blipFill>
        <p:spPr>
          <a:xfrm>
            <a:off x="77646" y="2725508"/>
            <a:ext cx="3932380" cy="287655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24586" y="5759004"/>
            <a:ext cx="3238500" cy="59734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НОВОПОЛОЦК, 1958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569" y="2725508"/>
            <a:ext cx="3932381" cy="287655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481509" y="5759004"/>
            <a:ext cx="3238500" cy="59734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СОЛИГОРСК, 1958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3" y="2725508"/>
            <a:ext cx="3968750" cy="288357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8556618" y="5759003"/>
            <a:ext cx="3238500" cy="59734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ЖОДИНО, 1963</a:t>
            </a:r>
          </a:p>
        </p:txBody>
      </p:sp>
    </p:spTree>
    <p:extLst>
      <p:ext uri="{BB962C8B-B14F-4D97-AF65-F5344CB8AC3E}">
        <p14:creationId xmlns:p14="http://schemas.microsoft.com/office/powerpoint/2010/main" val="862553976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1" t="10888" r="6191" b="6449"/>
          <a:stretch/>
        </p:blipFill>
        <p:spPr>
          <a:xfrm>
            <a:off x="8407093" y="4251038"/>
            <a:ext cx="3542132" cy="2340594"/>
          </a:xfrm>
          <a:prstGeom prst="rect">
            <a:avLst/>
          </a:prstGeom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13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33524" y="234951"/>
            <a:ext cx="9363075" cy="6325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ПОСЛЕ ВЕЛИКОЙ ОТЕЧЕСТВЕННОЙ ВОЙНЫ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2296" y="925301"/>
            <a:ext cx="11696929" cy="46399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в строй гигантов отечественной индустрии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9635" b="7625"/>
          <a:stretch/>
        </p:blipFill>
        <p:spPr>
          <a:xfrm>
            <a:off x="252296" y="1535569"/>
            <a:ext cx="3516311" cy="236968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52296" y="3905251"/>
            <a:ext cx="3516309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Белорусский автомобильный завод в </a:t>
            </a:r>
            <a:r>
              <a:rPr lang="ru-RU" sz="1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г.Жодино</a:t>
            </a:r>
            <a:endParaRPr lang="ru-RU" sz="1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605" y="1535569"/>
            <a:ext cx="3516311" cy="236253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342602" y="3898101"/>
            <a:ext cx="3516314" cy="33099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Березовская ГРЭС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914" y="1535569"/>
            <a:ext cx="3516311" cy="238107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8432911" y="3898101"/>
            <a:ext cx="3516314" cy="33099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Лукомльская</a:t>
            </a:r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ГРЭС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94" y="4229100"/>
            <a:ext cx="3516310" cy="2362532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52292" y="6584482"/>
            <a:ext cx="3516311" cy="33099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Новополоцкий НПЗ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598" y="4229100"/>
            <a:ext cx="3530145" cy="2362533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4342596" y="6591633"/>
            <a:ext cx="3516311" cy="33099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Мозырьский</a:t>
            </a:r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НПЗ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8420003" y="6613570"/>
            <a:ext cx="3516311" cy="33099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Солигорский</a:t>
            </a:r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калийный комбинат</a:t>
            </a:r>
          </a:p>
        </p:txBody>
      </p:sp>
    </p:spTree>
    <p:extLst>
      <p:ext uri="{BB962C8B-B14F-4D97-AF65-F5344CB8AC3E}">
        <p14:creationId xmlns:p14="http://schemas.microsoft.com/office/powerpoint/2010/main" val="1130655114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14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33524" y="234951"/>
            <a:ext cx="9363075" cy="6325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ПОСЛЕ ВЕЛИКОЙ ОТЕЧЕСТВЕННОЙ ВОЙНЫ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2296" y="925301"/>
            <a:ext cx="11696929" cy="46399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Музеи и мемориалы, посвященных героическому подвигу белорусского народа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96" y="1581150"/>
            <a:ext cx="3500554" cy="26254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2296" y="3905251"/>
            <a:ext cx="3516309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Белорусский государственный музей истории Великой Отечественной войны (старое здание)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588" y="1584840"/>
            <a:ext cx="3500555" cy="232041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9833" y="3905251"/>
            <a:ext cx="3516309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Белорусский государственный музей истории Великой Отечественной войны (новое здание)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881" y="1571255"/>
            <a:ext cx="3550344" cy="233399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8432916" y="3882717"/>
            <a:ext cx="3516309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Мемориальный комплекс Хатынь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351" y="4305300"/>
            <a:ext cx="2924412" cy="255270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5343762" y="5543817"/>
            <a:ext cx="3516309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 Брестская крепость-герой</a:t>
            </a:r>
          </a:p>
        </p:txBody>
      </p:sp>
    </p:spTree>
    <p:extLst>
      <p:ext uri="{BB962C8B-B14F-4D97-AF65-F5344CB8AC3E}">
        <p14:creationId xmlns:p14="http://schemas.microsoft.com/office/powerpoint/2010/main" val="711713217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15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152400" y="0"/>
            <a:ext cx="12039600" cy="84455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n w="12700">
                  <a:solidFill>
                    <a:schemeClr val="bg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Единство белорусского народа: современный период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2771" y="725276"/>
            <a:ext cx="11696929" cy="46399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ПРИВЕРЖЕННОСТЬ БЕЛОРУСОВ К ТРАДИЦИОННЫМ ЦЕННОСТЯМ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42770" y="1314382"/>
            <a:ext cx="116969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«Но главное, мы сохранили себя, менталитет, достоинство и чистую душу белорусского народа. Все то, что нас объединяет и позволяет с уверенностью смотреть в будущее»</a:t>
            </a:r>
          </a:p>
          <a:p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									</a:t>
            </a:r>
            <a:r>
              <a:rPr lang="ru-RU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А.Г.Лукашенко</a:t>
            </a:r>
            <a:endParaRPr lang="ru-RU" b="1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42768" y="2244172"/>
            <a:ext cx="11696929" cy="46399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Отличительными чертами характера белорусского народа являются: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42768" y="3023056"/>
            <a:ext cx="11696929" cy="58444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стремление быть хозяином на своей земле в своем доме;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42769" y="3697246"/>
            <a:ext cx="11696928" cy="58138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 национального достоинства;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42769" y="4374082"/>
            <a:ext cx="11696929" cy="57461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крепкая семья, дети, коллективизм, трудолюбие, добросовестность, честность, социальная справедливость, рассудительность при принятии важных решений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42770" y="5088300"/>
            <a:ext cx="11696928" cy="57461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общая ответственность за судьбу Отечества, гуманизм, уважительное отношение ко всем национальным и религиозным традициям</a:t>
            </a:r>
            <a:endParaRPr lang="ru-RU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42769" y="5819121"/>
            <a:ext cx="11696929" cy="57461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мужество, самоотверженность, непринятие угнетения, агрессии и давления извне, </a:t>
            </a:r>
            <a:b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историческая память </a:t>
            </a:r>
          </a:p>
        </p:txBody>
      </p:sp>
    </p:spTree>
    <p:extLst>
      <p:ext uri="{BB962C8B-B14F-4D97-AF65-F5344CB8AC3E}">
        <p14:creationId xmlns:p14="http://schemas.microsoft.com/office/powerpoint/2010/main" val="1746172404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20" y="4414361"/>
            <a:ext cx="4100629" cy="2301953"/>
          </a:xfrm>
          <a:prstGeom prst="rect">
            <a:avLst/>
          </a:prstGeom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16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9920" y="144251"/>
            <a:ext cx="11696929" cy="46399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ЗАЩИТЫ НАЦИОНАЛЬНОГО НАСЛЕДИЯ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9920" y="706316"/>
            <a:ext cx="116969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«Мало беречь и возрождать. Актуальным стал вопрос о поэтапном культурном «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импортозамещении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»… Надо активней продвигать свои традиции, свои символы, своих артистов, художников и так далее. Тем более что спрос на отечественное, на родное растет».	</a:t>
            </a:r>
          </a:p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										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А.Г.Лукашенко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70" y="2019555"/>
            <a:ext cx="4100630" cy="23071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19" y="1963795"/>
            <a:ext cx="4100630" cy="23071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70" y="4414361"/>
            <a:ext cx="4100630" cy="23071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122" y="2784037"/>
            <a:ext cx="3214524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9833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17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9920" y="144251"/>
            <a:ext cx="11696929" cy="46399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ПАТРИОТИЗМ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28599" y="723037"/>
            <a:ext cx="117682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«Мы никогда не выставляли свою любовь напоказ, а просто, как говорят в народе, «раб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»: строили, вели хозяйство, растили детей. Нашим брендом стала привязанность к своей земле, дому, малой родине, родным и близким. И главное – решимость защищать свой дом, семью»</a:t>
            </a:r>
          </a:p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										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А.Г.Лукашенко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3283" y="2046476"/>
            <a:ext cx="3802917" cy="40288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наши граждане, остро чувствующие любую несправедливость, огромное значение придают тому, чтобы их мнение учитывалось властью, а важные решения принимались не на «площадях». </a:t>
            </a:r>
          </a:p>
        </p:txBody>
      </p:sp>
      <p:cxnSp>
        <p:nvCxnSpPr>
          <p:cNvPr id="7" name="Прямая со стрелкой 6"/>
          <p:cNvCxnSpPr>
            <a:stCxn id="6" idx="3"/>
          </p:cNvCxnSpPr>
          <p:nvPr/>
        </p:nvCxnSpPr>
        <p:spPr>
          <a:xfrm flipV="1">
            <a:off x="3886200" y="4055986"/>
            <a:ext cx="581025" cy="4895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4467226" y="2038880"/>
            <a:ext cx="3600450" cy="40288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27 февраля 2022 г. </a:t>
            </a:r>
            <a:b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республиканском референдуме 82,86% принявших участие в голосовании граждан поддержали предложенные изменения и дополнения в Основной Закон белорусского государства.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396397" y="2038880"/>
            <a:ext cx="3600451" cy="40288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стране продолжается процесс консолидации усилий и ресурсов государства, институтов гражданского общества и граждан по реализации и защите национальных интересов. </a:t>
            </a:r>
          </a:p>
        </p:txBody>
      </p:sp>
      <p:cxnSp>
        <p:nvCxnSpPr>
          <p:cNvPr id="15" name="Прямая со стрелкой 14"/>
          <p:cNvCxnSpPr>
            <a:endCxn id="13" idx="1"/>
          </p:cNvCxnSpPr>
          <p:nvPr/>
        </p:nvCxnSpPr>
        <p:spPr>
          <a:xfrm flipV="1">
            <a:off x="8124827" y="4053285"/>
            <a:ext cx="271570" cy="1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215249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18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9920" y="521012"/>
            <a:ext cx="11696929" cy="46399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ОБЩЕСТВЕННЫЕ ОБЪЕДИНЕНИЯ И ПОЛИТИЧЕСКИЕ ПАРТИИ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9920" y="1541651"/>
            <a:ext cx="3802917" cy="435432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состоянию на 1 июля 2023 г. в республике зарегистрировано 2 408 общественных объединений (из них 193 международных,  623 республиканских и 1 592 местных общественных объединений).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020050" y="1541651"/>
            <a:ext cx="3976799" cy="435432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мая 2023 г. зарегистрирована Белорусская партия «Белая Русь», прошли перерегистрацию Либерально-демократическая партия Беларуси, Коммунистическая партия Беларуси и Республиканская партия труда и справедливости. </a:t>
            </a:r>
          </a:p>
        </p:txBody>
      </p:sp>
      <p:pic>
        <p:nvPicPr>
          <p:cNvPr id="7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018" y="1586843"/>
            <a:ext cx="879089" cy="839598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286" y="2670048"/>
            <a:ext cx="890998" cy="890998"/>
          </a:xfrm>
          <a:prstGeom prst="ellipse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393" y="3811668"/>
            <a:ext cx="916842" cy="9168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286" y="4979133"/>
            <a:ext cx="916842" cy="91684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286" y="1541651"/>
            <a:ext cx="855583" cy="92998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018" y="2666958"/>
            <a:ext cx="890998" cy="890998"/>
          </a:xfrm>
          <a:prstGeom prst="ellipse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018" y="3691569"/>
            <a:ext cx="1036941" cy="103694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97013" y="4862064"/>
            <a:ext cx="930949" cy="93094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364" y="3188542"/>
            <a:ext cx="1265573" cy="124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150114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19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0394" y="243199"/>
            <a:ext cx="11696929" cy="46399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БЕЛОРУСЫ ЗНАЮТ ЦЕНУ МИРУ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0393" y="1875026"/>
            <a:ext cx="3886200" cy="430669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реалиях продолжающихся кровавых вооруженных конфликтов, циничных информационных войн и грабительских экономических санкций белорусы демонстрируют открытость миру.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810494" y="1875026"/>
            <a:ext cx="4176830" cy="430669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Беларусь неоднократно выступала </a:t>
            </a:r>
            <a:b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трибуны Организации Объединенных Наций, других знаковых многосторонних площадок </a:t>
            </a:r>
            <a:b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масштабными мирными инициативами, призывая </a:t>
            </a:r>
            <a:b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 глобальному диалогу </a:t>
            </a:r>
            <a:b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вовлечением всех ведущих международных игроков.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0394" y="823082"/>
            <a:ext cx="11696929" cy="1071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3230" algn="just">
              <a:lnSpc>
                <a:spcPct val="106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«Белорусское миролюбие не синоним жертвенности. В случае любой агрессии ответ белорусской стороны будет быстрым, жестким и адекватным». </a:t>
            </a:r>
          </a:p>
          <a:p>
            <a:pPr indent="443230" algn="just">
              <a:lnSpc>
                <a:spcPct val="106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								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А.Г.Лукашенко</a:t>
            </a:r>
            <a:endParaRPr lang="ru-RU" sz="2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232" y="1890047"/>
            <a:ext cx="4238625" cy="42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6111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2</a:t>
            </a:fld>
            <a:endParaRPr lang="ru-RU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687423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20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0394" y="243199"/>
            <a:ext cx="11696929" cy="46399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ПРЕЕМСТВЕННОСТИ КУЛЬТУРНЫХ ТРАДИЦИЙ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0394" y="913000"/>
            <a:ext cx="3886200" cy="270649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XXI веке белорусы </a:t>
            </a:r>
            <a:b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«не </a:t>
            </a:r>
            <a:r>
              <a:rPr lang="ru-RU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здрадзілі</a:t>
            </a:r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памяти отцов и дедов. Именно </a:t>
            </a:r>
            <a:b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этом – преемственность поколений белорусских граждан и традиций нашего народа.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5" r="12195"/>
          <a:stretch/>
        </p:blipFill>
        <p:spPr>
          <a:xfrm>
            <a:off x="4448175" y="1084451"/>
            <a:ext cx="2105025" cy="20812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0" t="10037" r="20500" b="10226"/>
          <a:stretch/>
        </p:blipFill>
        <p:spPr>
          <a:xfrm>
            <a:off x="6686550" y="1084451"/>
            <a:ext cx="2117224" cy="20812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5" r="18250"/>
          <a:stretch/>
        </p:blipFill>
        <p:spPr>
          <a:xfrm>
            <a:off x="8937124" y="1084452"/>
            <a:ext cx="2117224" cy="208121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448175" y="3295651"/>
            <a:ext cx="2105025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Ф.Скорина</a:t>
            </a:r>
            <a:endParaRPr lang="ru-RU" sz="1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686550" y="3295650"/>
            <a:ext cx="2105025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Н.Гусовский</a:t>
            </a:r>
            <a:endParaRPr lang="ru-RU" sz="1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949323" y="3295650"/>
            <a:ext cx="2105025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В.Тяпинский</a:t>
            </a:r>
            <a:endParaRPr lang="ru-RU" sz="1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1" t="902" r="15057"/>
          <a:stretch/>
        </p:blipFill>
        <p:spPr>
          <a:xfrm>
            <a:off x="90369" y="3811240"/>
            <a:ext cx="2920400" cy="213360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02039" y="6032501"/>
            <a:ext cx="2105025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Лидский замок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2" t="1592" r="6057" b="19265"/>
          <a:stretch/>
        </p:blipFill>
        <p:spPr>
          <a:xfrm>
            <a:off x="3128844" y="3811240"/>
            <a:ext cx="2935268" cy="213360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410575" y="6032500"/>
            <a:ext cx="2105025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Мирский замок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8" t="5689" r="13219" b="7931"/>
          <a:stretch/>
        </p:blipFill>
        <p:spPr>
          <a:xfrm>
            <a:off x="6182187" y="3825304"/>
            <a:ext cx="2935268" cy="2169543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553200" y="6032500"/>
            <a:ext cx="2105025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Музей-заповедник «Несвиж»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9" t="5891" r="7500" b="5287"/>
          <a:stretch/>
        </p:blipFill>
        <p:spPr>
          <a:xfrm>
            <a:off x="9235530" y="3811240"/>
            <a:ext cx="2935267" cy="2183607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9695825" y="6032499"/>
            <a:ext cx="2105025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Благовещенская церковь</a:t>
            </a:r>
          </a:p>
        </p:txBody>
      </p:sp>
    </p:spTree>
    <p:extLst>
      <p:ext uri="{BB962C8B-B14F-4D97-AF65-F5344CB8AC3E}">
        <p14:creationId xmlns:p14="http://schemas.microsoft.com/office/powerpoint/2010/main" val="2337166357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21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90394" y="243199"/>
            <a:ext cx="11696929" cy="6521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ЭТНОКОНФЕССИОНАЛЬНЫЙ МИР – ВАЖНЕЙШИЙ ФАКТОР ЕДИНСТВА БЕЛОРУССКОЙ НАЦИИ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90394" y="1186897"/>
            <a:ext cx="11696929" cy="68952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Наша страна на протяжении своей истории никогда не была инициатором национальных войн или религиозных конфликтов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2269" y="2075050"/>
            <a:ext cx="3148131" cy="25255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наша страна является общим, спокойным и уютным домом для представителей более 130 наций и 25 вероисповеданий.</a:t>
            </a: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1546334694"/>
              </p:ext>
            </p:extLst>
          </p:nvPr>
        </p:nvGraphicFramePr>
        <p:xfrm>
          <a:off x="3040063" y="2075050"/>
          <a:ext cx="3892549" cy="3652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066301"/>
              </p:ext>
            </p:extLst>
          </p:nvPr>
        </p:nvGraphicFramePr>
        <p:xfrm>
          <a:off x="6610349" y="2167972"/>
          <a:ext cx="5465874" cy="41554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32937">
                  <a:extLst>
                    <a:ext uri="{9D8B030D-6E8A-4147-A177-3AD203B41FA5}">
                      <a16:colId xmlns:a16="http://schemas.microsoft.com/office/drawing/2014/main" val="512289481"/>
                    </a:ext>
                  </a:extLst>
                </a:gridCol>
                <a:gridCol w="2732937">
                  <a:extLst>
                    <a:ext uri="{9D8B030D-6E8A-4147-A177-3AD203B41FA5}">
                      <a16:colId xmlns:a16="http://schemas.microsoft.com/office/drawing/2014/main" val="39695225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Религиозные организации в Республике Беларусь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Религиозные организации в Витебской области</a:t>
                      </a:r>
                    </a:p>
                    <a:p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688778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численность религиозных организаций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6983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234451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численность религиозных общин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90965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658848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численность культовых зданий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6950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8331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r>
                        <a:rPr lang="ru-RU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священнослужителей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72148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81957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1108431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22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0394" y="243199"/>
            <a:ext cx="11696929" cy="6521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ЭТНОКОНФЕССИОНАЛЬНЫЙ МИР – ВАЖНЕЙШИЙ ФАКТОР ЕДИНСТВА БЕЛОРУССКОЙ НАЦИИ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545101"/>
              </p:ext>
            </p:extLst>
          </p:nvPr>
        </p:nvGraphicFramePr>
        <p:xfrm>
          <a:off x="828673" y="1282144"/>
          <a:ext cx="11077576" cy="51253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538788">
                  <a:extLst>
                    <a:ext uri="{9D8B030D-6E8A-4147-A177-3AD203B41FA5}">
                      <a16:colId xmlns:a16="http://schemas.microsoft.com/office/drawing/2014/main" val="512289481"/>
                    </a:ext>
                  </a:extLst>
                </a:gridCol>
                <a:gridCol w="5538788">
                  <a:extLst>
                    <a:ext uri="{9D8B030D-6E8A-4147-A177-3AD203B41FA5}">
                      <a16:colId xmlns:a16="http://schemas.microsoft.com/office/drawing/2014/main" val="3969522519"/>
                    </a:ext>
                  </a:extLst>
                </a:gridCol>
              </a:tblGrid>
              <a:tr h="880031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Белорусская православная церковь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Римско-католическая церковь в Республике Беларусь</a:t>
                      </a:r>
                    </a:p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6887785"/>
                  </a:ext>
                </a:extLst>
              </a:tr>
              <a:tr h="421098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численность приходов/общин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6983352"/>
                  </a:ext>
                </a:extLst>
              </a:tr>
              <a:tr h="421098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2344514"/>
                  </a:ext>
                </a:extLst>
              </a:tr>
              <a:tr h="421098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численность епархий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9096594"/>
                  </a:ext>
                </a:extLst>
              </a:tr>
              <a:tr h="421098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6588482"/>
                  </a:ext>
                </a:extLst>
              </a:tr>
              <a:tr h="421098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численность духовных заведений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6950016"/>
                  </a:ext>
                </a:extLst>
              </a:tr>
              <a:tr h="421098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83314"/>
                  </a:ext>
                </a:extLst>
              </a:tr>
              <a:tr h="421098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количество</a:t>
                      </a:r>
                      <a:r>
                        <a:rPr lang="ru-RU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монастырей/монашеских общин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7214897"/>
                  </a:ext>
                </a:extLst>
              </a:tr>
              <a:tr h="421098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8195793"/>
                  </a:ext>
                </a:extLst>
              </a:tr>
              <a:tr h="421098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количество культовых</a:t>
                      </a:r>
                      <a:r>
                        <a:rPr lang="ru-RU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зданий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4240316"/>
                  </a:ext>
                </a:extLst>
              </a:tr>
              <a:tr h="421098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1 848 (158 строятся)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526 (28 строится)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42792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3640902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619" y="3818320"/>
            <a:ext cx="3118800" cy="2943044"/>
          </a:xfrm>
          <a:prstGeom prst="rect">
            <a:avLst/>
          </a:prstGeom>
        </p:spPr>
      </p:pic>
      <p:cxnSp>
        <p:nvCxnSpPr>
          <p:cNvPr id="13" name="Прямая со стрелкой 12"/>
          <p:cNvCxnSpPr>
            <a:stCxn id="5" idx="2"/>
            <a:endCxn id="8" idx="0"/>
          </p:cNvCxnSpPr>
          <p:nvPr/>
        </p:nvCxnSpPr>
        <p:spPr>
          <a:xfrm>
            <a:off x="5291861" y="1664177"/>
            <a:ext cx="1814422" cy="21581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23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0394" y="243199"/>
            <a:ext cx="11696929" cy="6521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ЭТНОКОНФЕССИОНАЛЬНЫЙ МИР – ВАЖНЕЙШИЙ ФАКТОР ЕДИНСТВА БЕЛОРУССКОЙ НАЦИИ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0394" y="1066832"/>
            <a:ext cx="3148131" cy="25255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гостеприимной белорусской земле люди разных этносов и религий всегда находили место для жизни и молитвы.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72611" y="1066832"/>
            <a:ext cx="3238500" cy="59734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БЕЖЕНЦЫ</a:t>
            </a:r>
            <a:endParaRPr lang="ru-RU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72611" y="2030921"/>
            <a:ext cx="3238500" cy="156143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2018 году в Беларуси нашли убежище  127 620 украинцев ввиду тревожных событий в Украине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266950" y="2030921"/>
            <a:ext cx="3238500" cy="156143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начала спецоперации в нашу страну прибыло больше 93 тыс. украинских граждан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487033" y="3822340"/>
            <a:ext cx="3238500" cy="156143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начала 2023 года Беларусь приняла больше 18 тыс. украинцев</a:t>
            </a:r>
          </a:p>
        </p:txBody>
      </p:sp>
      <p:cxnSp>
        <p:nvCxnSpPr>
          <p:cNvPr id="9" name="Прямая со стрелкой 8"/>
          <p:cNvCxnSpPr>
            <a:stCxn id="5" idx="2"/>
            <a:endCxn id="6" idx="0"/>
          </p:cNvCxnSpPr>
          <p:nvPr/>
        </p:nvCxnSpPr>
        <p:spPr>
          <a:xfrm>
            <a:off x="5291861" y="1664177"/>
            <a:ext cx="0" cy="3667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5" idx="2"/>
            <a:endCxn id="7" idx="0"/>
          </p:cNvCxnSpPr>
          <p:nvPr/>
        </p:nvCxnSpPr>
        <p:spPr>
          <a:xfrm>
            <a:off x="5291861" y="1664177"/>
            <a:ext cx="3594339" cy="3667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290394" y="3818320"/>
            <a:ext cx="4281606" cy="25255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нашей стране разным этническим группам гарантируют стабильность и покой, возможность растить детей, трудиться, сохранять свои традиции и культуру</a:t>
            </a:r>
          </a:p>
        </p:txBody>
      </p:sp>
    </p:spTree>
    <p:extLst>
      <p:ext uri="{BB962C8B-B14F-4D97-AF65-F5344CB8AC3E}">
        <p14:creationId xmlns:p14="http://schemas.microsoft.com/office/powerpoint/2010/main" val="125534883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10530673" y="6204974"/>
            <a:ext cx="1359401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Белкоммунмаш</a:t>
            </a:r>
            <a:endParaRPr lang="ru-RU" sz="1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24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0394" y="243199"/>
            <a:ext cx="11696929" cy="6521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КОНСОЛИДАЦИИ ОБЩЕСТВА – РЕАЛИЗАЦИЯ МАСШТАБНЫХ НАУЧНЫХ, ПРОИЗВОДСТВЕННЫХ ПРОЕКТОВ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0394" y="1164567"/>
            <a:ext cx="4281606" cy="2837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суверенной Беларуси не отвергли достижений советского времени. Напротив, сохранив принципы справедливого жизнеустройства, совместно приумножили все лучшее, что было создано нашими предшественниками.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923441" y="1164567"/>
            <a:ext cx="2227857" cy="80225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ПЕРЕДОВЫЕ РАЗРАБОТКИ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923440" y="2236040"/>
            <a:ext cx="2227857" cy="80225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IT-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318708" y="2236040"/>
            <a:ext cx="2227857" cy="80225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отрасль </a:t>
            </a:r>
            <a:r>
              <a:rPr lang="ru-RU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наноматериалов</a:t>
            </a:r>
            <a:endParaRPr lang="ru-RU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713976" y="2235495"/>
            <a:ext cx="2227857" cy="80225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новые лекарства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923440" y="3199311"/>
            <a:ext cx="2227857" cy="80225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 стволовыми клетками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318708" y="3191229"/>
            <a:ext cx="2227857" cy="80225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запуск спутников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9713976" y="3199311"/>
            <a:ext cx="2227857" cy="80225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мирный атом</a:t>
            </a:r>
          </a:p>
        </p:txBody>
      </p:sp>
      <p:cxnSp>
        <p:nvCxnSpPr>
          <p:cNvPr id="13" name="Прямая со стрелкой 12"/>
          <p:cNvCxnSpPr>
            <a:stCxn id="6" idx="2"/>
            <a:endCxn id="7" idx="0"/>
          </p:cNvCxnSpPr>
          <p:nvPr/>
        </p:nvCxnSpPr>
        <p:spPr>
          <a:xfrm flipH="1">
            <a:off x="6037369" y="1966823"/>
            <a:ext cx="1" cy="2692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6" idx="2"/>
            <a:endCxn id="8" idx="0"/>
          </p:cNvCxnSpPr>
          <p:nvPr/>
        </p:nvCxnSpPr>
        <p:spPr>
          <a:xfrm>
            <a:off x="6037370" y="1966823"/>
            <a:ext cx="2395267" cy="2692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6" idx="2"/>
            <a:endCxn id="9" idx="0"/>
          </p:cNvCxnSpPr>
          <p:nvPr/>
        </p:nvCxnSpPr>
        <p:spPr>
          <a:xfrm>
            <a:off x="6037370" y="1966823"/>
            <a:ext cx="4790535" cy="2686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40" y="4890220"/>
            <a:ext cx="1333350" cy="118401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0" t="18530" r="16061" b="11857"/>
          <a:stretch/>
        </p:blipFill>
        <p:spPr>
          <a:xfrm>
            <a:off x="1744312" y="4881594"/>
            <a:ext cx="1927596" cy="119044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804" y="4943159"/>
            <a:ext cx="1420756" cy="114231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9" t="28560" r="16007" b="20546"/>
          <a:stretch/>
        </p:blipFill>
        <p:spPr>
          <a:xfrm>
            <a:off x="5652750" y="4906783"/>
            <a:ext cx="2099680" cy="119044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956" y="4949220"/>
            <a:ext cx="1875896" cy="105519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4" t="9950" r="9180" b="12691"/>
          <a:stretch/>
        </p:blipFill>
        <p:spPr>
          <a:xfrm>
            <a:off x="10007920" y="4943159"/>
            <a:ext cx="2132322" cy="116582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353908" y="6202523"/>
            <a:ext cx="1086814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Белаз</a:t>
            </a:r>
            <a:endParaRPr lang="ru-RU" sz="1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164703" y="6202522"/>
            <a:ext cx="1086814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Гомсельмаш</a:t>
            </a:r>
            <a:endParaRPr lang="ru-RU" sz="1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174775" y="6202521"/>
            <a:ext cx="1086814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МТЗ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043817" y="6196348"/>
            <a:ext cx="1086814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МЗКТ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8572378" y="6191700"/>
            <a:ext cx="1086814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Амкодор</a:t>
            </a:r>
            <a:endParaRPr lang="ru-RU" sz="1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90394" y="4249934"/>
            <a:ext cx="11696929" cy="36585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 бренды Республики Беларусь</a:t>
            </a:r>
          </a:p>
        </p:txBody>
      </p:sp>
    </p:spTree>
    <p:extLst>
      <p:ext uri="{BB962C8B-B14F-4D97-AF65-F5344CB8AC3E}">
        <p14:creationId xmlns:p14="http://schemas.microsoft.com/office/powerpoint/2010/main" val="3362457241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25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0394" y="243199"/>
            <a:ext cx="11696929" cy="6521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КОНСОЛИДАЦИИ ОБЩЕСТВА – РЕАЛИЗАЦИЯ МАСШТАБНЫХ НАУЧНЫХ, ПРОИЗВОДСТВЕННЫХ ПРОЕКТОВ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0394" y="1074753"/>
            <a:ext cx="11696929" cy="36585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 бренды Республики Беларусь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94" y="1712577"/>
            <a:ext cx="1585441" cy="18328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194" y="1712577"/>
            <a:ext cx="1585441" cy="18328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93" y="3698836"/>
            <a:ext cx="3414241" cy="9421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957" y="1620014"/>
            <a:ext cx="1897401" cy="18974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717" y="1718258"/>
            <a:ext cx="2842619" cy="17991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93" y="4755240"/>
            <a:ext cx="1899250" cy="18992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994" y="3697826"/>
            <a:ext cx="2501661" cy="94419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881" y="4755240"/>
            <a:ext cx="2755864" cy="18992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416" y="3696818"/>
            <a:ext cx="1768301" cy="94419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983" y="4755240"/>
            <a:ext cx="2623273" cy="18992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478" y="3696818"/>
            <a:ext cx="1868243" cy="91281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478" y="4755240"/>
            <a:ext cx="2453907" cy="128830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6" t="23146" r="9455" b="9811"/>
          <a:stretch/>
        </p:blipFill>
        <p:spPr>
          <a:xfrm>
            <a:off x="3947171" y="1712577"/>
            <a:ext cx="2194250" cy="180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673954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579" y="4503527"/>
            <a:ext cx="2941287" cy="2294088"/>
          </a:xfrm>
          <a:prstGeom prst="rect">
            <a:avLst/>
          </a:prstGeom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26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0394" y="243199"/>
            <a:ext cx="11696929" cy="6521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КОНСОЛИДАЦИИ ОБЩЕСТВА – РЕАЛИЗАЦИЯ МАСШТАБНЫХ НАУЧНЫХ, ПРОИЗВОДСТВЕННЫХ ПРОЕКТОВ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0394" y="1074753"/>
            <a:ext cx="11696929" cy="36585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развитии страны важную роль играет наука.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4" y="1723670"/>
            <a:ext cx="3189645" cy="22076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054" y="1726010"/>
            <a:ext cx="3308950" cy="22059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579" y="1726011"/>
            <a:ext cx="2941287" cy="220596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90394" y="4071994"/>
            <a:ext cx="11696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«На самом деле у нас не только для обороны и безопасности, но и для мирной жизни достаточно всего».</a:t>
            </a:r>
          </a:p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										         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А.Г.Лукашенко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04834" y="4502988"/>
            <a:ext cx="3189645" cy="229462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основе всего достигнутого независимой Республикой Беларусь – самоотверженный труд сплоченных людей.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9" b="10428"/>
          <a:stretch/>
        </p:blipFill>
        <p:spPr>
          <a:xfrm>
            <a:off x="4334054" y="4502988"/>
            <a:ext cx="3308950" cy="229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57209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27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0394" y="243199"/>
            <a:ext cx="11696929" cy="6521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БЕЛАРУСЬ – СПОРТИВНАЯ ДЕРЖАВА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0394" y="1164567"/>
            <a:ext cx="3315448" cy="196627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Беларусь неоднократно принимала крупные международные турниры по различным видам спорта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17667" y="1164566"/>
            <a:ext cx="2624673" cy="9230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 мира по хоккею – 2014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017667" y="2207820"/>
            <a:ext cx="2624673" cy="9230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 мира по хоккею – 2014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792497" y="1164565"/>
            <a:ext cx="2624673" cy="9230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юниорский чемпионат мира по биатлону – 2015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792497" y="2207819"/>
            <a:ext cx="3516069" cy="9230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этапы Кубка мира по фристайлу и художественной гимнастике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567327" y="1164565"/>
            <a:ext cx="2624673" cy="9230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 мира по конькобежному спорту – 2018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90394" y="3400062"/>
            <a:ext cx="2624673" cy="9230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 мира по летнему биатлону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177367" y="3400062"/>
            <a:ext cx="2624673" cy="9230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Европейские игры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999463" y="3400059"/>
            <a:ext cx="2624673" cy="9230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Игры стран СНГ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8" y="4515388"/>
            <a:ext cx="3668440" cy="175182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358" y="4515388"/>
            <a:ext cx="2429500" cy="24295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759" y="4522794"/>
            <a:ext cx="2252561" cy="177005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894" y="2559363"/>
            <a:ext cx="1736429" cy="168139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222" y="4515388"/>
            <a:ext cx="2414688" cy="241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783168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28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0394" y="243199"/>
            <a:ext cx="11696929" cy="6521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БЕЛАРУСЬ – СПОРТИВНАЯ ДЕРЖАВА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0394" y="1074753"/>
            <a:ext cx="11696929" cy="36585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Игры стран СНГ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94" y="1620014"/>
            <a:ext cx="4123646" cy="291748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23117" y="1620014"/>
            <a:ext cx="74642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«Никакие санкции, никакие политические интриги не лишат нас этого праздника. Это невозможно. Мир тесен, взаимозависим, взаимоувязан».										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А.Г.Лукашенко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63985" y="3096882"/>
            <a:ext cx="7323337" cy="144061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Играх приняла 21 спортивная делегация, в состав которой вошли 3 593 человека (иностранцы – 2 341 человек), из них  2 155 спортсменов.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131903"/>
              </p:ext>
            </p:extLst>
          </p:nvPr>
        </p:nvGraphicFramePr>
        <p:xfrm>
          <a:off x="350040" y="4690922"/>
          <a:ext cx="11735569" cy="14833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69459">
                  <a:extLst>
                    <a:ext uri="{9D8B030D-6E8A-4147-A177-3AD203B41FA5}">
                      <a16:colId xmlns:a16="http://schemas.microsoft.com/office/drawing/2014/main" val="2187901559"/>
                    </a:ext>
                  </a:extLst>
                </a:gridCol>
                <a:gridCol w="3571360">
                  <a:extLst>
                    <a:ext uri="{9D8B030D-6E8A-4147-A177-3AD203B41FA5}">
                      <a16:colId xmlns:a16="http://schemas.microsoft.com/office/drawing/2014/main" val="2417213557"/>
                    </a:ext>
                  </a:extLst>
                </a:gridCol>
                <a:gridCol w="3232039">
                  <a:extLst>
                    <a:ext uri="{9D8B030D-6E8A-4147-A177-3AD203B41FA5}">
                      <a16:colId xmlns:a16="http://schemas.microsoft.com/office/drawing/2014/main" val="3565440280"/>
                    </a:ext>
                  </a:extLst>
                </a:gridCol>
                <a:gridCol w="3562711">
                  <a:extLst>
                    <a:ext uri="{9D8B030D-6E8A-4147-A177-3AD203B41FA5}">
                      <a16:colId xmlns:a16="http://schemas.microsoft.com/office/drawing/2014/main" val="15617944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Медали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Российская Федерация 1 место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 Беларусь 2 место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 Узбекистан 3 место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268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Золото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4504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Серебро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6226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Бронза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45097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3507509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29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0394" y="243199"/>
            <a:ext cx="11696929" cy="6521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ОБЪЕДИНЕНИЕ ВОКРУГ НАЦИОНАЛЬНОГО ЛАГЕРЯ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0394" y="1578635"/>
            <a:ext cx="3815780" cy="237226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подавляющее большинство белорусов поддержали судьбоносные инициативы Главы государства по выходу </a:t>
            </a:r>
            <a:b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 кризиса и строительства государства для народа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94" y="4054416"/>
            <a:ext cx="3815780" cy="265085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345471" y="1578635"/>
            <a:ext cx="2961103" cy="107830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придание русскому языку равного статуса с белорусским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345471" y="2958861"/>
            <a:ext cx="3901382" cy="153765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установление новых </a:t>
            </a:r>
          </a:p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Государственного флага и Государственного герба Республики Беларусь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545871" y="1578635"/>
            <a:ext cx="3150884" cy="107830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экономической интеграции с Российской Федерацией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90394" y="941539"/>
            <a:ext cx="11696929" cy="53357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РЕФЕРЕНДУМ 1995 г.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623" y="2816524"/>
            <a:ext cx="3683479" cy="33772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471" y="5071680"/>
            <a:ext cx="1784558" cy="8922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26" y="4602747"/>
            <a:ext cx="1842368" cy="183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20526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3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1711090"/>
            <a:ext cx="4685448" cy="321955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14950" y="504715"/>
            <a:ext cx="680085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«Первое условие суверенитета и независимости: народное единство. </a:t>
            </a:r>
          </a:p>
          <a:p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Мы, белорусы, всегда демонстрировали </a:t>
            </a:r>
            <a:b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его в переломные моменты истории. Именно единство давало нам силы для победы над врагами и обстоятельствами…»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619663596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30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0394" y="243199"/>
            <a:ext cx="11696929" cy="6521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ОБЪЕДИНЕНИЕ ВОКРУГ НАЦИОНАЛЬНОГО ЛАГЕРЯ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0394" y="941539"/>
            <a:ext cx="11696929" cy="53357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РЕФЕРЕНДУМ 1996 г.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0394" y="1578635"/>
            <a:ext cx="3531108" cy="235536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Большинство белорусов поддержало предложенную Президентом новую редакцию Конституции Республики Беларусь.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21184" y="1578635"/>
            <a:ext cx="2961103" cy="107830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сохранения в стране смертной казни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301456" y="1578634"/>
            <a:ext cx="2961103" cy="107830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ограничения покупки и продажи земли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148043" y="2855698"/>
            <a:ext cx="4159858" cy="107830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установления Дня Независимости Республики Беларусь 3 июля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94" y="4132761"/>
            <a:ext cx="4857649" cy="25700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622" y="4132761"/>
            <a:ext cx="4727352" cy="257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41822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9" t="13251" r="7840" b="8276"/>
          <a:stretch/>
        </p:blipFill>
        <p:spPr>
          <a:xfrm>
            <a:off x="7292920" y="4816856"/>
            <a:ext cx="4384370" cy="1757535"/>
          </a:xfrm>
          <a:prstGeom prst="rect">
            <a:avLst/>
          </a:prstGeom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31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0394" y="243199"/>
            <a:ext cx="11696929" cy="6521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ОБЪЕДИНЕНИЕ ВОКРУГ НАЦИОНАЛЬНОГО ЛАГЕРЯ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0394" y="941539"/>
            <a:ext cx="11696929" cy="53357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РЕФЕРЕНДУМ </a:t>
            </a:r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2004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0394" y="1578635"/>
            <a:ext cx="3531108" cy="235536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Снятие ограничения на возможность быть избранным Президентом страны не более двух сроков подряд.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21184" y="1578635"/>
            <a:ext cx="2961103" cy="107830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проголосовало </a:t>
            </a:r>
            <a:b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79,42 % (5 548 477 чел.)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121183" y="2855698"/>
            <a:ext cx="2961103" cy="107830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9,90 % (691 917 чел.)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920" y="1578636"/>
            <a:ext cx="4384370" cy="235536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90394" y="4115509"/>
            <a:ext cx="11696929" cy="53357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РЕФЕРЕНДУМ </a:t>
            </a:r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22 г.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90394" y="4843652"/>
            <a:ext cx="2817991" cy="181083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Новая редакция Конституции Республики Беларусь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557590" y="4839932"/>
            <a:ext cx="2961103" cy="70827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проголосовало </a:t>
            </a:r>
            <a:b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82,86 % (4 440 830 чел.)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57590" y="5946220"/>
            <a:ext cx="2961103" cy="70827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12,78 % (684 946 чел.) </a:t>
            </a:r>
          </a:p>
        </p:txBody>
      </p:sp>
    </p:spTree>
    <p:extLst>
      <p:ext uri="{BB962C8B-B14F-4D97-AF65-F5344CB8AC3E}">
        <p14:creationId xmlns:p14="http://schemas.microsoft.com/office/powerpoint/2010/main" val="103321274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32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6054" y="431320"/>
            <a:ext cx="6377826" cy="145786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итог прожитого и пережитого нами </a:t>
            </a:r>
            <a:b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том, что независимую Республику Беларусь </a:t>
            </a:r>
            <a:b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 строим вместе, в народном единстве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06054" y="2679940"/>
            <a:ext cx="6377826" cy="250453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«Нас не будут толкать то влево, то вправо, делить и резать, если мы будем жить на своей земле, будем ее ценить, никому не отдавать и будем свято хранить свой суверенитет над этой территорией. </a:t>
            </a:r>
          </a:p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личное в сторону! Только народ, только государство!».</a:t>
            </a:r>
          </a:p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		       </a:t>
            </a:r>
            <a:r>
              <a:rPr lang="ru-RU" sz="21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А.Г.Лукашенко</a:t>
            </a:r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3" t="11555" r="19677"/>
          <a:stretch/>
        </p:blipFill>
        <p:spPr>
          <a:xfrm>
            <a:off x="7073661" y="431320"/>
            <a:ext cx="4968816" cy="572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715781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5606EB-6700-4D4E-8C11-E7C78C8F90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13488"/>
            <a:ext cx="9144000" cy="2387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NAME OF </a:t>
            </a:r>
            <a:b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PRESENTATION</a:t>
            </a:r>
            <a:endParaRPr lang="ru-RU" dirty="0">
              <a:solidFill>
                <a:schemeClr val="bg1"/>
              </a:solidFill>
              <a:latin typeface="+mn-lt"/>
              <a:cs typeface="Aharoni" panose="02010803020104030203" pitchFamily="2" charset="-79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F5DBBD4-7C3D-40FB-A742-4C5529D706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93163"/>
            <a:ext cx="9144000" cy="16557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Subtitle here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2494" y="704413"/>
            <a:ext cx="12169036" cy="24314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ЕДИНСТВО БЕЛОРУССКОГО </a:t>
            </a:r>
            <a:br>
              <a:rPr lang="ru-RU" sz="3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НАРОДА – ОСНОВОПОЛАГАЮЩИЙ ФАКТОР  </a:t>
            </a:r>
          </a:p>
          <a:p>
            <a:pPr algn="ctr"/>
            <a:r>
              <a:rPr lang="ru-RU" sz="3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СОХРАНЕНИЯ И УКРЕПЛЕНИЯ СУВЕРЕНИТЕТА  </a:t>
            </a:r>
          </a:p>
          <a:p>
            <a:pPr algn="ctr"/>
            <a:r>
              <a:rPr lang="ru-RU" sz="3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НЕЗАВИСИМОСТИ СТРАНЫ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95365" y="6488539"/>
            <a:ext cx="6696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Главное управление идеологической работы и по делам молодежи Витебского облисполкома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8" y="112441"/>
            <a:ext cx="1127432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29339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6677" y="4541789"/>
            <a:ext cx="4095749" cy="6985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Рижский мирный договор </a:t>
            </a:r>
            <a:b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 марта 1921 года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7" y="1598564"/>
            <a:ext cx="4562475" cy="28877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" r="9721" b="4166"/>
          <a:stretch/>
        </p:blipFill>
        <p:spPr>
          <a:xfrm>
            <a:off x="3628158" y="2189113"/>
            <a:ext cx="5164285" cy="436329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2400" y="0"/>
            <a:ext cx="12039600" cy="84455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n w="12700">
                  <a:solidFill>
                    <a:schemeClr val="bg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Исторические примеры единства белорусского народа </a:t>
            </a: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4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71925" y="844550"/>
            <a:ext cx="4400550" cy="5905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1921 – 1939 гг.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620001" y="1598564"/>
            <a:ext cx="4442326" cy="376401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«Мирным для западных белорусов этот договор Рижский не был.</a:t>
            </a:r>
          </a:p>
          <a:p>
            <a:pPr algn="ctr"/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Цена территориальных потерь – поломанные судьбы миллионов белорусов. Еще живы те, чья память хранит воспоминания о мучительных 18 годах жизни по разные стороны границы, прошедшей не только через деревни, города, но и через людские души и сердца. Границы, разделившей единый народ»</a:t>
            </a:r>
          </a:p>
        </p:txBody>
      </p:sp>
    </p:spTree>
    <p:extLst>
      <p:ext uri="{BB962C8B-B14F-4D97-AF65-F5344CB8AC3E}">
        <p14:creationId xmlns:p14="http://schemas.microsoft.com/office/powerpoint/2010/main" val="128316949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5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23974" y="254000"/>
            <a:ext cx="9363075" cy="86995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ПОЛОНИЗАТОРСКАЯ ПОЛИТИКА ПОЛЬСКИХ ВЛАСТЕЙ  </a:t>
            </a:r>
            <a:b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ЗАПАДНОЙ БЕЛАРУСИ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1949" y="1282700"/>
            <a:ext cx="11591926" cy="6127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уничтожение этнокультурной самобытности белорусского народа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9" y="2037258"/>
            <a:ext cx="2295526" cy="236029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6675" y="4531996"/>
            <a:ext cx="2943225" cy="42961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Белостокское</a:t>
            </a:r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воеводство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981949" y="4619784"/>
            <a:ext cx="2943225" cy="42961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Г.Осташевский</a:t>
            </a:r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воевода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09899" y="2156936"/>
            <a:ext cx="79914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«Мы желаем одного и настойчиво требуем, чтобы это национальное меньшинство думало по-польски. Ничего взамен не давать и ничего не делать в другом направлении. Теперь еще можно белорусов ассимилировать в единое русло польской культуры… </a:t>
            </a:r>
          </a:p>
          <a:p>
            <a:pPr algn="just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Рано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поздно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белорусское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будет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полонизировано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6675" y="5096053"/>
            <a:ext cx="4000500" cy="162542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Весной 1922 года белорусские партизаны (до 10 тыс. человек) перешли к активным действиям против польских властей.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564855" y="5096053"/>
            <a:ext cx="3186113" cy="162542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1922 году были зафиксированы 878 партизанских операций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860504" y="5096053"/>
            <a:ext cx="3186113" cy="162542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1923 году были зафиксированы 503 партизанских операций</a:t>
            </a:r>
          </a:p>
        </p:txBody>
      </p:sp>
      <p:cxnSp>
        <p:nvCxnSpPr>
          <p:cNvPr id="14" name="Прямая со стрелкой 13"/>
          <p:cNvCxnSpPr>
            <a:stCxn id="10" idx="3"/>
            <a:endCxn id="11" idx="1"/>
          </p:cNvCxnSpPr>
          <p:nvPr/>
        </p:nvCxnSpPr>
        <p:spPr>
          <a:xfrm>
            <a:off x="4067175" y="5908764"/>
            <a:ext cx="497680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189687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6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23974" y="254000"/>
            <a:ext cx="9363075" cy="7651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ОСВОБОДИТЕЛЬНЫЙ ПОХОД КРАСНОЙ АРМИИ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4" t="-369" r="52686" b="-920"/>
          <a:stretch/>
        </p:blipFill>
        <p:spPr>
          <a:xfrm>
            <a:off x="85725" y="1108076"/>
            <a:ext cx="3543300" cy="52482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6" t="122" r="8988" b="-122"/>
          <a:stretch/>
        </p:blipFill>
        <p:spPr>
          <a:xfrm>
            <a:off x="8610600" y="1141413"/>
            <a:ext cx="3505201" cy="51816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119562" y="1374864"/>
            <a:ext cx="4000500" cy="471469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Верховный Совет СССР </a:t>
            </a:r>
            <a:b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ноября 1939 г. удовлетворил просьбы о принятии Западной Беларуси и Западной Украины в состав Советского Союза, </a:t>
            </a:r>
            <a:b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 ноября 1939 г. Верховный Совет БССР принял Закон </a:t>
            </a:r>
            <a:b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включении Западной Беларуси в состав республики. Таким образом территория Беларуси вновь обрела целостность, вернулась в русло вековой исторической традиции</a:t>
            </a:r>
          </a:p>
        </p:txBody>
      </p:sp>
    </p:spTree>
    <p:extLst>
      <p:ext uri="{BB962C8B-B14F-4D97-AF65-F5344CB8AC3E}">
        <p14:creationId xmlns:p14="http://schemas.microsoft.com/office/powerpoint/2010/main" val="344632763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840" y="4946158"/>
            <a:ext cx="2832489" cy="1911842"/>
          </a:xfrm>
          <a:prstGeom prst="rect">
            <a:avLst/>
          </a:prstGeom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7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23974" y="254000"/>
            <a:ext cx="9363075" cy="7651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 ВЕЛИКОЙ ОТЕЧЕСТВЕННОЙ ВОЙНЫ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87"/>
          <a:stretch/>
        </p:blipFill>
        <p:spPr>
          <a:xfrm>
            <a:off x="288764" y="1317072"/>
            <a:ext cx="4467454" cy="27812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239" y="1317072"/>
            <a:ext cx="4467454" cy="280844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876800" y="1317072"/>
            <a:ext cx="2524126" cy="278129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Беларусь первой приняла на себя страшный удар врага, став живым щитом на пути вероломного агрессора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88764" y="4236396"/>
            <a:ext cx="11696929" cy="6127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первых дней Великой Отечественной войны на оккупированной нацистами территории Беларуси развернулось всенародное партизанское движение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4545"/>
            <a:ext cx="2875772" cy="19118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697" y="4934544"/>
            <a:ext cx="2925437" cy="19118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04" y="4934543"/>
            <a:ext cx="2874566" cy="191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9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771" y="4466283"/>
            <a:ext cx="3417616" cy="224396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488" y="1734466"/>
            <a:ext cx="3483899" cy="2459052"/>
          </a:xfrm>
          <a:prstGeom prst="rect">
            <a:avLst/>
          </a:prstGeom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8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6250" y="972235"/>
            <a:ext cx="114204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«Это был еще один фронт, созданный народной инициативой и высоким патриотизмом»</a:t>
            </a:r>
          </a:p>
          <a:p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										</a:t>
            </a:r>
            <a:r>
              <a:rPr lang="ru-RU" sz="2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А.Г.Лукашенко</a:t>
            </a:r>
            <a:endParaRPr lang="ru-RU" sz="2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23974" y="254001"/>
            <a:ext cx="9363075" cy="6325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ПАРТИЗАНСКОЕ ДВИЖЕНИЕ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04825" y="2739962"/>
            <a:ext cx="3981451" cy="6325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374 тыс. человек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4824" y="1985697"/>
            <a:ext cx="3981451" cy="6325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ПАРТИЗАНСКИЕ ОТРЯДЫ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04824" y="3494227"/>
            <a:ext cx="3981451" cy="6325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1225 отрядов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4284772"/>
            <a:ext cx="2381252" cy="129697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997 отрядов в составе 213 бригад и полков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198625" y="5346929"/>
            <a:ext cx="2381252" cy="129697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258 отрядов действовали самостоятельно</a:t>
            </a:r>
          </a:p>
        </p:txBody>
      </p:sp>
      <p:cxnSp>
        <p:nvCxnSpPr>
          <p:cNvPr id="11" name="Прямая со стрелкой 10"/>
          <p:cNvCxnSpPr>
            <a:stCxn id="7" idx="2"/>
            <a:endCxn id="6" idx="0"/>
          </p:cNvCxnSpPr>
          <p:nvPr/>
        </p:nvCxnSpPr>
        <p:spPr>
          <a:xfrm>
            <a:off x="2495550" y="2618207"/>
            <a:ext cx="1" cy="1217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2495548" y="3372472"/>
            <a:ext cx="1" cy="1217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endCxn id="9" idx="0"/>
          </p:cNvCxnSpPr>
          <p:nvPr/>
        </p:nvCxnSpPr>
        <p:spPr>
          <a:xfrm flipH="1">
            <a:off x="1190626" y="4126737"/>
            <a:ext cx="1276347" cy="1580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8" idx="2"/>
            <a:endCxn id="10" idx="0"/>
          </p:cNvCxnSpPr>
          <p:nvPr/>
        </p:nvCxnSpPr>
        <p:spPr>
          <a:xfrm>
            <a:off x="2495550" y="4126737"/>
            <a:ext cx="893701" cy="12201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8136598" y="1985697"/>
            <a:ext cx="3981451" cy="89589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контрнаступления </a:t>
            </a:r>
            <a:b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 Курском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136598" y="3007923"/>
            <a:ext cx="3981451" cy="98757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проведения диверсий вышли 74 тыс. партизан Беларуси</a:t>
            </a:r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10127323" y="2886168"/>
            <a:ext cx="1" cy="1217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8136598" y="4113164"/>
            <a:ext cx="3981451" cy="18784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сбросили под откос  836 вражеских поездов, взорвали 84 железнодорожных моста, уничтожили большое количество живой силы, техники, боеприпасов</a:t>
            </a:r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10127322" y="4000072"/>
            <a:ext cx="1" cy="1217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791430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9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23974" y="254001"/>
            <a:ext cx="9363075" cy="6325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ИЮЛЯ 1944 ГОДА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4" y="1059891"/>
            <a:ext cx="5591175" cy="293108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062787" y="1059891"/>
            <a:ext cx="4757738" cy="293108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всех белорусов 3 июля 1944 г. – не только день освобождения </a:t>
            </a:r>
            <a:r>
              <a:rPr lang="ru-RU" sz="21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г.Минска</a:t>
            </a:r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от фашистских захватчиков. Это – символ завершения на нашей земле последней в истории Беларуси войны, после которой на нашей земле наступил прочный мир, начался период созидания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5" t="5712" r="16453" b="5271"/>
          <a:stretch/>
        </p:blipFill>
        <p:spPr>
          <a:xfrm>
            <a:off x="1950931" y="4263802"/>
            <a:ext cx="2203660" cy="227511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419725" y="4263802"/>
            <a:ext cx="4562475" cy="22751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«Как нация мы окончательно сформировались именно в советское время. Именно тогда началась история белорусского государства. По-настоящему»</a:t>
            </a:r>
          </a:p>
        </p:txBody>
      </p:sp>
    </p:spTree>
    <p:extLst>
      <p:ext uri="{BB962C8B-B14F-4D97-AF65-F5344CB8AC3E}">
        <p14:creationId xmlns:p14="http://schemas.microsoft.com/office/powerpoint/2010/main" val="2414658485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</TotalTime>
  <Words>2079</Words>
  <Application>Microsoft Office PowerPoint</Application>
  <PresentationFormat>Широкоэкранный</PresentationFormat>
  <Paragraphs>263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9" baseType="lpstr">
      <vt:lpstr>Aharoni</vt:lpstr>
      <vt:lpstr>Arial</vt:lpstr>
      <vt:lpstr>Calibri</vt:lpstr>
      <vt:lpstr>Calibri Light</vt:lpstr>
      <vt:lpstr>Times New Roman</vt:lpstr>
      <vt:lpstr>Тема Office</vt:lpstr>
      <vt:lpstr>NAME OF  PRESENTATION</vt:lpstr>
      <vt:lpstr>Презентация PowerPoint</vt:lpstr>
      <vt:lpstr>Презентация PowerPoint</vt:lpstr>
      <vt:lpstr>Исторические примеры единства белорусского народа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Единство белорусского народа: современный период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NAME OF 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user</dc:creator>
  <cp:lastModifiedBy>Святослав Михайлов</cp:lastModifiedBy>
  <cp:revision>62</cp:revision>
  <dcterms:created xsi:type="dcterms:W3CDTF">2021-04-14T06:15:01Z</dcterms:created>
  <dcterms:modified xsi:type="dcterms:W3CDTF">2023-09-06T13:15:45Z</dcterms:modified>
</cp:coreProperties>
</file>