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Lora" pitchFamily="2" charset="-52"/>
      <p:regular r:id="rId24"/>
    </p:embeddedFont>
    <p:embeddedFont>
      <p:font typeface="Lora Bold" charset="-52"/>
      <p:regular r:id="rId25"/>
    </p:embeddedFont>
    <p:embeddedFont>
      <p:font typeface="Lora Bold Italics" panose="020B0604020202020204" charset="-52"/>
      <p:regular r:id="rId26"/>
    </p:embeddedFont>
    <p:embeddedFont>
      <p:font typeface="Lora Italics" panose="020B0604020202020204" charset="-52"/>
      <p:regular r:id="rId27"/>
    </p:embeddedFont>
    <p:embeddedFont>
      <p:font typeface="Poppins Semi-Bold Italic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2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sv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0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2020" TargetMode="External"/><Relationship Id="rId5" Type="http://schemas.openxmlformats.org/officeDocument/2006/relationships/hyperlink" Target="https://ru.wikipedia.org/wiki/2015" TargetMode="External"/><Relationship Id="rId4" Type="http://schemas.openxmlformats.org/officeDocument/2006/relationships/hyperlink" Target="https://ru.wikipedia.org/wiki/201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87944" y="-31084"/>
            <a:ext cx="6271481" cy="10324530"/>
            <a:chOff x="0" y="0"/>
            <a:chExt cx="5672671" cy="9338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72709" cy="9338691"/>
            </a:xfrm>
            <a:custGeom>
              <a:avLst/>
              <a:gdLst/>
              <a:ahLst/>
              <a:cxnLst/>
              <a:rect l="l" t="t" r="r" b="b"/>
              <a:pathLst>
                <a:path w="5672709" h="9338691">
                  <a:moveTo>
                    <a:pt x="1439291" y="0"/>
                  </a:moveTo>
                  <a:lnTo>
                    <a:pt x="1439291" y="127000"/>
                  </a:lnTo>
                  <a:lnTo>
                    <a:pt x="0" y="4402709"/>
                  </a:lnTo>
                  <a:lnTo>
                    <a:pt x="2294509" y="9338691"/>
                  </a:lnTo>
                  <a:lnTo>
                    <a:pt x="5672709" y="9338691"/>
                  </a:lnTo>
                  <a:lnTo>
                    <a:pt x="5672709" y="0"/>
                  </a:lnTo>
                  <a:close/>
                </a:path>
              </a:pathLst>
            </a:custGeom>
            <a:blipFill>
              <a:blip r:embed="rId2"/>
              <a:stretch>
                <a:fillRect l="-97465" r="-9746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1499842">
            <a:off x="10738045" y="-1256398"/>
            <a:ext cx="1476320" cy="13239398"/>
            <a:chOff x="0" y="0"/>
            <a:chExt cx="388825" cy="3486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8825" cy="3486920"/>
            </a:xfrm>
            <a:custGeom>
              <a:avLst/>
              <a:gdLst/>
              <a:ahLst/>
              <a:cxnLst/>
              <a:rect l="l" t="t" r="r" b="b"/>
              <a:pathLst>
                <a:path w="388825" h="3486920">
                  <a:moveTo>
                    <a:pt x="0" y="0"/>
                  </a:moveTo>
                  <a:lnTo>
                    <a:pt x="388825" y="0"/>
                  </a:lnTo>
                  <a:lnTo>
                    <a:pt x="388825" y="3486920"/>
                  </a:lnTo>
                  <a:lnTo>
                    <a:pt x="0" y="3486920"/>
                  </a:lnTo>
                  <a:close/>
                </a:path>
              </a:pathLst>
            </a:custGeom>
            <a:solidFill>
              <a:srgbClr val="24232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8825" cy="3525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76114" y="-195297"/>
            <a:ext cx="3318910" cy="4978366"/>
            <a:chOff x="0" y="0"/>
            <a:chExt cx="406400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18312" y="6100155"/>
            <a:ext cx="3325260" cy="4987891"/>
            <a:chOff x="0" y="0"/>
            <a:chExt cx="406400" cy="609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76114" y="4783069"/>
            <a:ext cx="2267458" cy="1317086"/>
            <a:chOff x="0" y="0"/>
            <a:chExt cx="731601" cy="4249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1601" cy="424961"/>
            </a:xfrm>
            <a:custGeom>
              <a:avLst/>
              <a:gdLst/>
              <a:ahLst/>
              <a:cxnLst/>
              <a:rect l="l" t="t" r="r" b="b"/>
              <a:pathLst>
                <a:path w="731601" h="424961">
                  <a:moveTo>
                    <a:pt x="528401" y="0"/>
                  </a:moveTo>
                  <a:lnTo>
                    <a:pt x="0" y="0"/>
                  </a:lnTo>
                  <a:lnTo>
                    <a:pt x="203200" y="424961"/>
                  </a:lnTo>
                  <a:lnTo>
                    <a:pt x="731601" y="424961"/>
                  </a:lnTo>
                  <a:lnTo>
                    <a:pt x="528401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528401" cy="46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31589" y="4783069"/>
            <a:ext cx="1143468" cy="1317086"/>
            <a:chOff x="0" y="0"/>
            <a:chExt cx="396740" cy="4569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6740" cy="456979"/>
            </a:xfrm>
            <a:custGeom>
              <a:avLst/>
              <a:gdLst/>
              <a:ahLst/>
              <a:cxnLst/>
              <a:rect l="l" t="t" r="r" b="b"/>
              <a:pathLst>
                <a:path w="396740" h="456979">
                  <a:moveTo>
                    <a:pt x="198370" y="0"/>
                  </a:moveTo>
                  <a:lnTo>
                    <a:pt x="396740" y="456979"/>
                  </a:lnTo>
                  <a:lnTo>
                    <a:pt x="0" y="456979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61991" y="174069"/>
              <a:ext cx="272759" cy="250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9731589" y="0"/>
            <a:ext cx="2381648" cy="3125698"/>
            <a:chOff x="0" y="0"/>
            <a:chExt cx="396740" cy="52068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96740" cy="520685"/>
            </a:xfrm>
            <a:custGeom>
              <a:avLst/>
              <a:gdLst/>
              <a:ahLst/>
              <a:cxnLst/>
              <a:rect l="l" t="t" r="r" b="b"/>
              <a:pathLst>
                <a:path w="396740" h="520685">
                  <a:moveTo>
                    <a:pt x="198370" y="0"/>
                  </a:moveTo>
                  <a:lnTo>
                    <a:pt x="396740" y="520685"/>
                  </a:lnTo>
                  <a:lnTo>
                    <a:pt x="0" y="520685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61991" y="203647"/>
              <a:ext cx="272759" cy="279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085717" y="7757505"/>
            <a:ext cx="1994955" cy="2596170"/>
            <a:chOff x="0" y="0"/>
            <a:chExt cx="396740" cy="51630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96740" cy="516304"/>
            </a:xfrm>
            <a:custGeom>
              <a:avLst/>
              <a:gdLst/>
              <a:ahLst/>
              <a:cxnLst/>
              <a:rect l="l" t="t" r="r" b="b"/>
              <a:pathLst>
                <a:path w="396740" h="516304">
                  <a:moveTo>
                    <a:pt x="198370" y="0"/>
                  </a:moveTo>
                  <a:lnTo>
                    <a:pt x="396740" y="516304"/>
                  </a:lnTo>
                  <a:lnTo>
                    <a:pt x="0" y="516304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61991" y="201613"/>
              <a:ext cx="272759" cy="277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9731589" y="6090630"/>
            <a:ext cx="1143468" cy="1317086"/>
            <a:chOff x="0" y="0"/>
            <a:chExt cx="396740" cy="4569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96740" cy="456979"/>
            </a:xfrm>
            <a:custGeom>
              <a:avLst/>
              <a:gdLst/>
              <a:ahLst/>
              <a:cxnLst/>
              <a:rect l="l" t="t" r="r" b="b"/>
              <a:pathLst>
                <a:path w="396740" h="456979">
                  <a:moveTo>
                    <a:pt x="198370" y="0"/>
                  </a:moveTo>
                  <a:lnTo>
                    <a:pt x="396740" y="456979"/>
                  </a:lnTo>
                  <a:lnTo>
                    <a:pt x="0" y="456979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61991" y="174069"/>
              <a:ext cx="272759" cy="250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1078394">
            <a:off x="9800963" y="9049342"/>
            <a:ext cx="1512435" cy="1512435"/>
          </a:xfrm>
          <a:custGeom>
            <a:avLst/>
            <a:gdLst/>
            <a:ahLst/>
            <a:cxnLst/>
            <a:rect l="l" t="t" r="r" b="b"/>
            <a:pathLst>
              <a:path w="1512435" h="1512435">
                <a:moveTo>
                  <a:pt x="0" y="0"/>
                </a:moveTo>
                <a:lnTo>
                  <a:pt x="1512435" y="0"/>
                </a:lnTo>
                <a:lnTo>
                  <a:pt x="1512435" y="1512435"/>
                </a:lnTo>
                <a:lnTo>
                  <a:pt x="0" y="1512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9708421">
            <a:off x="11936662" y="-263131"/>
            <a:ext cx="1512435" cy="1512435"/>
          </a:xfrm>
          <a:custGeom>
            <a:avLst/>
            <a:gdLst/>
            <a:ahLst/>
            <a:cxnLst/>
            <a:rect l="l" t="t" r="r" b="b"/>
            <a:pathLst>
              <a:path w="1512435" h="1512435">
                <a:moveTo>
                  <a:pt x="0" y="0"/>
                </a:moveTo>
                <a:lnTo>
                  <a:pt x="1512436" y="0"/>
                </a:lnTo>
                <a:lnTo>
                  <a:pt x="1512436" y="1512435"/>
                </a:lnTo>
                <a:lnTo>
                  <a:pt x="0" y="1512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9210849">
            <a:off x="8388190" y="-354105"/>
            <a:ext cx="1360887" cy="1360887"/>
          </a:xfrm>
          <a:custGeom>
            <a:avLst/>
            <a:gdLst/>
            <a:ahLst/>
            <a:cxnLst/>
            <a:rect l="l" t="t" r="r" b="b"/>
            <a:pathLst>
              <a:path w="1360887" h="1360887">
                <a:moveTo>
                  <a:pt x="0" y="0"/>
                </a:moveTo>
                <a:lnTo>
                  <a:pt x="1360886" y="0"/>
                </a:lnTo>
                <a:lnTo>
                  <a:pt x="1360886" y="1360887"/>
                </a:lnTo>
                <a:lnTo>
                  <a:pt x="0" y="13608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438219">
            <a:off x="12948720" y="9328710"/>
            <a:ext cx="1473559" cy="1473559"/>
          </a:xfrm>
          <a:custGeom>
            <a:avLst/>
            <a:gdLst/>
            <a:ahLst/>
            <a:cxnLst/>
            <a:rect l="l" t="t" r="r" b="b"/>
            <a:pathLst>
              <a:path w="1473559" h="1473559">
                <a:moveTo>
                  <a:pt x="0" y="0"/>
                </a:moveTo>
                <a:lnTo>
                  <a:pt x="1473559" y="0"/>
                </a:lnTo>
                <a:lnTo>
                  <a:pt x="1473559" y="1473560"/>
                </a:lnTo>
                <a:lnTo>
                  <a:pt x="0" y="1473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9490882" y="3896408"/>
            <a:ext cx="673191" cy="775405"/>
            <a:chOff x="0" y="0"/>
            <a:chExt cx="396740" cy="45697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96740" cy="456979"/>
            </a:xfrm>
            <a:custGeom>
              <a:avLst/>
              <a:gdLst/>
              <a:ahLst/>
              <a:cxnLst/>
              <a:rect l="l" t="t" r="r" b="b"/>
              <a:pathLst>
                <a:path w="396740" h="456979">
                  <a:moveTo>
                    <a:pt x="198370" y="0"/>
                  </a:moveTo>
                  <a:lnTo>
                    <a:pt x="396740" y="456979"/>
                  </a:lnTo>
                  <a:lnTo>
                    <a:pt x="0" y="456979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61991" y="174069"/>
              <a:ext cx="272759" cy="250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9490882" y="4666206"/>
            <a:ext cx="673191" cy="775405"/>
            <a:chOff x="0" y="0"/>
            <a:chExt cx="396740" cy="45697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96740" cy="456979"/>
            </a:xfrm>
            <a:custGeom>
              <a:avLst/>
              <a:gdLst/>
              <a:ahLst/>
              <a:cxnLst/>
              <a:rect l="l" t="t" r="r" b="b"/>
              <a:pathLst>
                <a:path w="396740" h="456979">
                  <a:moveTo>
                    <a:pt x="198370" y="0"/>
                  </a:moveTo>
                  <a:lnTo>
                    <a:pt x="396740" y="456979"/>
                  </a:lnTo>
                  <a:lnTo>
                    <a:pt x="0" y="456979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61991" y="174069"/>
              <a:ext cx="272759" cy="250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7290" y="1844979"/>
            <a:ext cx="10095923" cy="897814"/>
            <a:chOff x="0" y="0"/>
            <a:chExt cx="5726594" cy="50925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726593" cy="509257"/>
            </a:xfrm>
            <a:custGeom>
              <a:avLst/>
              <a:gdLst/>
              <a:ahLst/>
              <a:cxnLst/>
              <a:rect l="l" t="t" r="r" b="b"/>
              <a:pathLst>
                <a:path w="5726593" h="509257">
                  <a:moveTo>
                    <a:pt x="5523393" y="0"/>
                  </a:moveTo>
                  <a:lnTo>
                    <a:pt x="0" y="0"/>
                  </a:lnTo>
                  <a:lnTo>
                    <a:pt x="203200" y="509257"/>
                  </a:lnTo>
                  <a:lnTo>
                    <a:pt x="5726593" y="509257"/>
                  </a:lnTo>
                  <a:lnTo>
                    <a:pt x="5523393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38100"/>
              <a:ext cx="5523394" cy="547357"/>
            </a:xfrm>
            <a:prstGeom prst="rect">
              <a:avLst/>
            </a:prstGeom>
          </p:spPr>
          <p:txBody>
            <a:bodyPr lIns="48569" tIns="48569" rIns="48569" bIns="4856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84" y="1912208"/>
            <a:ext cx="9978938" cy="543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СИЛЬНЫЙ ЛИДЕР – 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318B00"/>
                </a:solidFill>
                <a:latin typeface="Lora Bold"/>
                <a:ea typeface="Lora Bold"/>
                <a:cs typeface="Lora Bold"/>
                <a:sym typeface="Lora Bold"/>
              </a:rPr>
              <a:t> ГАРАНТ СТАБИЛЬНОСТИ 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318B00"/>
                </a:solidFill>
                <a:latin typeface="Lora Bold"/>
                <a:ea typeface="Lora Bold"/>
                <a:cs typeface="Lora Bold"/>
                <a:sym typeface="Lora Bold"/>
              </a:rPr>
              <a:t>И БЕЗОПАСНОСТИ ГОСУДАРСТВА: 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318B00"/>
                </a:solidFill>
                <a:latin typeface="Lora Bold"/>
                <a:ea typeface="Lora Bold"/>
                <a:cs typeface="Lora Bold"/>
                <a:sym typeface="Lora Bold"/>
              </a:rPr>
              <a:t> К 30-ЛЕТИЮ ИНСТИТУТА ПРЕЗИДЕНТСТВА 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318B00"/>
                </a:solidFill>
                <a:latin typeface="Lora Bold"/>
                <a:ea typeface="Lora Bold"/>
                <a:cs typeface="Lora Bold"/>
                <a:sym typeface="Lora Bold"/>
              </a:rPr>
              <a:t> В РЕСПУБЛИКЕ БЕЛАРУСЬ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endParaRPr lang="en-US" sz="4399">
              <a:solidFill>
                <a:srgbClr val="318B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0400" y="-173339"/>
            <a:ext cx="6786325" cy="1087273"/>
            <a:chOff x="0" y="0"/>
            <a:chExt cx="3804879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4879" cy="609600"/>
            </a:xfrm>
            <a:custGeom>
              <a:avLst/>
              <a:gdLst/>
              <a:ahLst/>
              <a:cxnLst/>
              <a:rect l="l" t="t" r="r" b="b"/>
              <a:pathLst>
                <a:path w="3804879" h="609600">
                  <a:moveTo>
                    <a:pt x="3601679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3804879" y="609600"/>
                  </a:lnTo>
                  <a:lnTo>
                    <a:pt x="3601679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3601679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34559" y="-142903"/>
            <a:ext cx="2559856" cy="1543050"/>
            <a:chOff x="0" y="0"/>
            <a:chExt cx="1011301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1301" cy="609600"/>
            </a:xfrm>
            <a:custGeom>
              <a:avLst/>
              <a:gdLst/>
              <a:ahLst/>
              <a:cxnLst/>
              <a:rect l="l" t="t" r="r" b="b"/>
              <a:pathLst>
                <a:path w="1011301" h="609600">
                  <a:moveTo>
                    <a:pt x="808101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011301" y="609600"/>
                  </a:lnTo>
                  <a:lnTo>
                    <a:pt x="808101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808101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66156" y="3739048"/>
            <a:ext cx="7356016" cy="5701163"/>
            <a:chOff x="0" y="0"/>
            <a:chExt cx="9808022" cy="760155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808022" cy="7601551"/>
              <a:chOff x="0" y="0"/>
              <a:chExt cx="819107" cy="6348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9107" cy="634836"/>
              </a:xfrm>
              <a:custGeom>
                <a:avLst/>
                <a:gdLst/>
                <a:ahLst/>
                <a:cxnLst/>
                <a:rect l="l" t="t" r="r" b="b"/>
                <a:pathLst>
                  <a:path w="819107" h="634836">
                    <a:moveTo>
                      <a:pt x="409554" y="0"/>
                    </a:moveTo>
                    <a:lnTo>
                      <a:pt x="819107" y="242486"/>
                    </a:lnTo>
                    <a:lnTo>
                      <a:pt x="662672" y="634836"/>
                    </a:lnTo>
                    <a:lnTo>
                      <a:pt x="156435" y="634836"/>
                    </a:lnTo>
                    <a:lnTo>
                      <a:pt x="0" y="242486"/>
                    </a:lnTo>
                    <a:lnTo>
                      <a:pt x="409554" y="0"/>
                    </a:lnTo>
                    <a:close/>
                  </a:path>
                </a:pathLst>
              </a:custGeom>
              <a:solidFill>
                <a:srgbClr val="236002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127986" y="120609"/>
                <a:ext cx="563136" cy="474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112434" y="2055712"/>
              <a:ext cx="7583153" cy="4179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3"/>
                </a:lnSpc>
              </a:pPr>
              <a:r>
                <a:rPr lang="en-US" sz="2636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636">
                  <a:solidFill>
                    <a:srgbClr val="FFFFFF"/>
                  </a:solidFill>
                  <a:latin typeface="Lora Bold Italics"/>
                  <a:ea typeface="Lora Bold Italics"/>
                  <a:cs typeface="Lora Bold Italics"/>
                  <a:sym typeface="Lora Bold Italics"/>
                </a:rPr>
                <a:t>”Мы сделали интересы белорусов приоритетом нашей экономической политики. Социальное государство – это наш неизменный национальный бренд“,</a:t>
              </a:r>
              <a:r>
                <a:rPr lang="en-US" sz="2636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– отметил Президент Республики Беларусь, выступая на шестом ВНС 11 февраля 2021 г.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54024" y="1381841"/>
            <a:ext cx="16405276" cy="239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6"/>
              </a:lnSpc>
              <a:spcBef>
                <a:spcPct val="0"/>
              </a:spcBef>
            </a:pPr>
            <a:r>
              <a:rPr lang="en-US" sz="2761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76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 Беларуси не стали следовать ”рекомендациям“ МВФ по сокращению господдержки сельхозпредприятий. Благодаря трудолюбию белорусских граждан и дальновидной политике Главы государства с его опытом хозяйствования ”от земли“, сегодня мы не только сами себя обеспечиваем продовольствием (причем за счет собственного производства), но и вошли в пятерку его крупнейших экспортеров в Европе. 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157397" y="-222174"/>
            <a:ext cx="7409928" cy="1136108"/>
            <a:chOff x="0" y="0"/>
            <a:chExt cx="3975935" cy="6096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75935" cy="609600"/>
            </a:xfrm>
            <a:custGeom>
              <a:avLst/>
              <a:gdLst/>
              <a:ahLst/>
              <a:cxnLst/>
              <a:rect l="l" t="t" r="r" b="b"/>
              <a:pathLst>
                <a:path w="3975935" h="609600">
                  <a:moveTo>
                    <a:pt x="203200" y="0"/>
                  </a:moveTo>
                  <a:lnTo>
                    <a:pt x="3975935" y="0"/>
                  </a:lnTo>
                  <a:lnTo>
                    <a:pt x="377273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3772735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302663" y="-519745"/>
            <a:ext cx="2559856" cy="1919892"/>
            <a:chOff x="0" y="0"/>
            <a:chExt cx="812800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86882" y="4495799"/>
            <a:ext cx="9654620" cy="303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6"/>
              </a:lnSpc>
            </a:pPr>
            <a:r>
              <a:rPr lang="en-US" sz="2476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476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Даже в условиях беспрецедентного внешнего давления на нашу страну в Беларуси </a:t>
            </a:r>
            <a:r>
              <a:rPr lang="en-US" sz="2476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один из самых низких уровней малообеспеченности (бедности) населения.</a:t>
            </a:r>
            <a:r>
              <a:rPr lang="en-US" sz="2476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Если в середине 1990-х годов за чертой бедности находились более трети населения (38,4% в 1995 году), то сегодня уровень малообеспеченности – 3,6%.</a:t>
            </a:r>
          </a:p>
          <a:p>
            <a:pPr algn="r">
              <a:lnSpc>
                <a:spcPts val="3466"/>
              </a:lnSpc>
              <a:spcBef>
                <a:spcPct val="0"/>
              </a:spcBef>
            </a:pPr>
            <a:endParaRPr lang="en-US" sz="2476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26362" y="7094603"/>
            <a:ext cx="9215140" cy="257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34"/>
              </a:lnSpc>
            </a:pPr>
            <a:r>
              <a:rPr lang="en-US" sz="2453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453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 период 1991–2023 гг. </a:t>
            </a:r>
            <a:r>
              <a:rPr lang="en-US" sz="2453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реальные денежные доходы населения выросли почти в 5 раз, реальная заработная плата – практически </a:t>
            </a:r>
          </a:p>
          <a:p>
            <a:pPr algn="r">
              <a:lnSpc>
                <a:spcPts val="3434"/>
              </a:lnSpc>
            </a:pPr>
            <a:r>
              <a:rPr lang="en-US" sz="2453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в 7 раз</a:t>
            </a:r>
            <a:r>
              <a:rPr lang="en-US" sz="2453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(в долларовом эквиваленте заработная плата выросла почти в 10 раз)</a:t>
            </a:r>
            <a:r>
              <a:rPr lang="en-US" sz="2453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r">
              <a:lnSpc>
                <a:spcPts val="3434"/>
              </a:lnSpc>
              <a:spcBef>
                <a:spcPct val="0"/>
              </a:spcBef>
            </a:pPr>
            <a:endParaRPr lang="en-US" sz="2453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10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0400" y="-173339"/>
            <a:ext cx="6786325" cy="1087273"/>
            <a:chOff x="0" y="0"/>
            <a:chExt cx="3804879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4879" cy="609600"/>
            </a:xfrm>
            <a:custGeom>
              <a:avLst/>
              <a:gdLst/>
              <a:ahLst/>
              <a:cxnLst/>
              <a:rect l="l" t="t" r="r" b="b"/>
              <a:pathLst>
                <a:path w="3804879" h="609600">
                  <a:moveTo>
                    <a:pt x="3601679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3804879" y="609600"/>
                  </a:lnTo>
                  <a:lnTo>
                    <a:pt x="3601679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3601679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34559" y="-142903"/>
            <a:ext cx="2559856" cy="1543050"/>
            <a:chOff x="0" y="0"/>
            <a:chExt cx="1011301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1301" cy="609600"/>
            </a:xfrm>
            <a:custGeom>
              <a:avLst/>
              <a:gdLst/>
              <a:ahLst/>
              <a:cxnLst/>
              <a:rect l="l" t="t" r="r" b="b"/>
              <a:pathLst>
                <a:path w="1011301" h="609600">
                  <a:moveTo>
                    <a:pt x="808101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011301" y="609600"/>
                  </a:lnTo>
                  <a:lnTo>
                    <a:pt x="808101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808101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098506" y="4325032"/>
            <a:ext cx="4286312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</a:pPr>
            <a:r>
              <a:rPr lang="en-US" sz="1986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986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”Мы сделали интересы белорусов приоритетом нашей экономической политики. Социальное государство – это наш неизменный национальный бренд“,</a:t>
            </a:r>
            <a:r>
              <a:rPr lang="en-US" sz="1986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– отметил Президент Республики Беларусь, выступая на шестом ВНС 11 февраля 2021 г.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31146" y="1854107"/>
            <a:ext cx="8031540" cy="6964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sz="2951">
                <a:solidFill>
                  <a:srgbClr val="236002"/>
                </a:solidFill>
                <a:latin typeface="Poppins Semi-Bold Italics"/>
                <a:ea typeface="Poppins Semi-Bold Italics"/>
                <a:cs typeface="Poppins Semi-Bold Italics"/>
                <a:sym typeface="Poppins Semi-Bold Italics"/>
              </a:rPr>
              <a:t>Справочно:</a:t>
            </a:r>
          </a:p>
          <a:p>
            <a:pPr algn="ctr">
              <a:lnSpc>
                <a:spcPts val="4566"/>
              </a:lnSpc>
            </a:pPr>
            <a:r>
              <a:rPr lang="en-US" sz="3262">
                <a:solidFill>
                  <a:srgbClr val="236002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За последние 30 лет финансовые возможности белорусов (покупательная способность доходов) выросли в разы. В середине 1990‑х гг. дохода хватило бы примерно на 20 кг говядины или свинины, если бы их можно было достать. А сегодня это более 100 кг. Тогда доступно было 13–14 кг сыра или сливочного масла, сегодня 46–48 кг.</a:t>
            </a:r>
          </a:p>
          <a:p>
            <a:pPr algn="ctr">
              <a:lnSpc>
                <a:spcPts val="4131"/>
              </a:lnSpc>
              <a:spcBef>
                <a:spcPct val="0"/>
              </a:spcBef>
            </a:pPr>
            <a:endParaRPr lang="en-US" sz="3262">
              <a:solidFill>
                <a:srgbClr val="236002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0050" y="1826613"/>
            <a:ext cx="9577952" cy="700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5"/>
              </a:lnSpc>
            </a:pPr>
            <a:r>
              <a:rPr lang="en-US" sz="313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Показатель обеспеченности населения жильем увеличился</a:t>
            </a:r>
            <a:r>
              <a:rPr lang="en-US" sz="313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с 1991 года </a:t>
            </a:r>
            <a:r>
              <a:rPr lang="en-US" sz="313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более чем в 1,5 раза.</a:t>
            </a:r>
          </a:p>
          <a:p>
            <a:pPr algn="l">
              <a:lnSpc>
                <a:spcPts val="3705"/>
              </a:lnSpc>
            </a:pPr>
            <a:endParaRPr lang="en-US" sz="3139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3705"/>
              </a:lnSpc>
            </a:pPr>
            <a:r>
              <a:rPr lang="en-US" sz="313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Одно из ключевых направлений государственной политики – </a:t>
            </a:r>
            <a:r>
              <a:rPr lang="en-US" sz="313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повышение благополучия семей.</a:t>
            </a:r>
            <a:r>
              <a:rPr lang="en-US" sz="313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Комплексная система поддержки семей с детьми предусматривает гарантии и льготы в различных сферах их жизнедеятельности.</a:t>
            </a:r>
          </a:p>
          <a:p>
            <a:pPr algn="l">
              <a:lnSpc>
                <a:spcPts val="3705"/>
              </a:lnSpc>
            </a:pPr>
            <a:endParaRPr lang="en-US" sz="3139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3705"/>
              </a:lnSpc>
            </a:pPr>
            <a:r>
              <a:rPr lang="en-US" sz="313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Особую заботу государство проявляет о старшем поколении</a:t>
            </a:r>
            <a:r>
              <a:rPr lang="en-US" sz="313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(расходы на выплату пенсий составляют порядка 9% ВВП, что сопоставимо с развитыми странами).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157397" y="-222174"/>
            <a:ext cx="7409928" cy="1136108"/>
            <a:chOff x="0" y="0"/>
            <a:chExt cx="3975935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75935" cy="609600"/>
            </a:xfrm>
            <a:custGeom>
              <a:avLst/>
              <a:gdLst/>
              <a:ahLst/>
              <a:cxnLst/>
              <a:rect l="l" t="t" r="r" b="b"/>
              <a:pathLst>
                <a:path w="3975935" h="609600">
                  <a:moveTo>
                    <a:pt x="203200" y="0"/>
                  </a:moveTo>
                  <a:lnTo>
                    <a:pt x="3975935" y="0"/>
                  </a:lnTo>
                  <a:lnTo>
                    <a:pt x="377273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3772735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302663" y="-519745"/>
            <a:ext cx="2559856" cy="1919892"/>
            <a:chOff x="0" y="0"/>
            <a:chExt cx="812800" cy="6096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5898020" y="5676493"/>
            <a:ext cx="8151925" cy="47625"/>
            <a:chOff x="0" y="0"/>
            <a:chExt cx="2147009" cy="125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47009" cy="12543"/>
            </a:xfrm>
            <a:custGeom>
              <a:avLst/>
              <a:gdLst/>
              <a:ahLst/>
              <a:cxnLst/>
              <a:rect l="l" t="t" r="r" b="b"/>
              <a:pathLst>
                <a:path w="2147009" h="12543">
                  <a:moveTo>
                    <a:pt x="0" y="0"/>
                  </a:moveTo>
                  <a:lnTo>
                    <a:pt x="2147009" y="0"/>
                  </a:lnTo>
                  <a:lnTo>
                    <a:pt x="2147009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147009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58418" y="5192371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09818" y="6929857"/>
            <a:ext cx="3139651" cy="3082567"/>
          </a:xfrm>
          <a:custGeom>
            <a:avLst/>
            <a:gdLst/>
            <a:ahLst/>
            <a:cxnLst/>
            <a:rect l="l" t="t" r="r" b="b"/>
            <a:pathLst>
              <a:path w="3139651" h="3082567">
                <a:moveTo>
                  <a:pt x="0" y="0"/>
                </a:moveTo>
                <a:lnTo>
                  <a:pt x="3139651" y="0"/>
                </a:lnTo>
                <a:lnTo>
                  <a:pt x="3139651" y="3082567"/>
                </a:lnTo>
                <a:lnTo>
                  <a:pt x="0" y="3082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22735" y="6929857"/>
            <a:ext cx="2727570" cy="2638304"/>
          </a:xfrm>
          <a:custGeom>
            <a:avLst/>
            <a:gdLst/>
            <a:ahLst/>
            <a:cxnLst/>
            <a:rect l="l" t="t" r="r" b="b"/>
            <a:pathLst>
              <a:path w="2727570" h="2638304">
                <a:moveTo>
                  <a:pt x="0" y="0"/>
                </a:moveTo>
                <a:lnTo>
                  <a:pt x="2727569" y="0"/>
                </a:lnTo>
                <a:lnTo>
                  <a:pt x="2727569" y="2638304"/>
                </a:lnTo>
                <a:lnTo>
                  <a:pt x="0" y="2638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09818" y="203044"/>
            <a:ext cx="1454306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40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 Беларуси гарантирована бесплатная и доступная медицинская помощь в государственных учреждениях здравоохранения с бюджетной системой финансирования.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 стране предоставлен 100% доступ граждан к медицинским услугам.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2663" y="2237764"/>
            <a:ext cx="8888685" cy="5144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</a:pPr>
            <a:r>
              <a:rPr lang="en-US" sz="2715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715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Во время вспышки в 2020 году коронавирусной инфекции (COVD-19) Глава государства не поддался давлению со стороны прозападных международных организаций и отдельных стран, требующих повсеместно закрыть в Беларуси производства, что неизбежно привело бы к тяжелейшим последствиям в экономике. Принятые белорусским руководством решения в отношении пандемии COVD-19 оказались абсолютно правильными и обоснованными. </a:t>
            </a:r>
          </a:p>
          <a:p>
            <a:pPr algn="l">
              <a:lnSpc>
                <a:spcPts val="3280"/>
              </a:lnSpc>
              <a:spcBef>
                <a:spcPct val="0"/>
              </a:spcBef>
            </a:pPr>
            <a:endParaRPr lang="en-US" sz="2715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52505" y="2228239"/>
            <a:ext cx="8560605" cy="397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268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Сегодня здравоохранение Республики Беларусь обладает практически всем спектром оказания медицинских услуг, что позволило свести до минимума направление наших граждан на лечение за рубеж. </a:t>
            </a:r>
          </a:p>
          <a:p>
            <a:pPr algn="l">
              <a:lnSpc>
                <a:spcPts val="4576"/>
              </a:lnSpc>
              <a:spcBef>
                <a:spcPct val="0"/>
              </a:spcBef>
            </a:pPr>
            <a:endParaRPr lang="en-US" sz="3268">
              <a:solidFill>
                <a:srgbClr val="236002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12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8086" y="414138"/>
            <a:ext cx="840002" cy="721877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70479" y="1325196"/>
            <a:ext cx="6068891" cy="757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4"/>
              </a:lnSpc>
              <a:spcBef>
                <a:spcPct val="0"/>
              </a:spcBef>
            </a:pPr>
            <a:r>
              <a:rPr lang="en-US" sz="3096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В Республике Беларусь созданы необходимые условия для реализации конституционного права граждан страны на получение образования. Гарантируются доступность и бесплатность общего среднего и профессионально-технического образования, на конкурсной основе – бесплатность среднего специального и высшего образования.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33337" y="1262309"/>
            <a:ext cx="4552018" cy="6364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С момента избрания А.Г.Лукашенко на должность Президента ключевым элементом внутренней политики является бескомпромиссная и решительная борьба с коррупцией.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50930" y="1078865"/>
            <a:ext cx="5166927" cy="897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</a:pPr>
            <a:r>
              <a:rPr lang="en-US" sz="302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Ярким подтверждением слов Президента Республики Беларусь </a:t>
            </a:r>
          </a:p>
          <a:p>
            <a:pPr algn="ctr">
              <a:lnSpc>
                <a:spcPts val="4230"/>
              </a:lnSpc>
              <a:spcBef>
                <a:spcPct val="0"/>
              </a:spcBef>
            </a:pPr>
            <a:r>
              <a:rPr lang="en-US" sz="302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 том, что ”неприкасаемых в стране нет“ являются факты привлечения к уголовной ответственности должностных лиц независимо от их статуса. Сегодня удельный вес коррупционных преступлений от общего количества совершенных в республике преступлений не превышает 2%.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23999" y="414138"/>
            <a:ext cx="840002" cy="721877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81309" y="414138"/>
            <a:ext cx="840002" cy="72187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13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10528" y="0"/>
            <a:ext cx="10373250" cy="4586142"/>
            <a:chOff x="0" y="0"/>
            <a:chExt cx="1168296" cy="5165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8296" cy="516518"/>
            </a:xfrm>
            <a:custGeom>
              <a:avLst/>
              <a:gdLst/>
              <a:ahLst/>
              <a:cxnLst/>
              <a:rect l="l" t="t" r="r" b="b"/>
              <a:pathLst>
                <a:path w="1168296" h="516518">
                  <a:moveTo>
                    <a:pt x="1168296" y="258259"/>
                  </a:moveTo>
                  <a:lnTo>
                    <a:pt x="965096" y="516518"/>
                  </a:lnTo>
                  <a:lnTo>
                    <a:pt x="203200" y="516518"/>
                  </a:lnTo>
                  <a:lnTo>
                    <a:pt x="0" y="258259"/>
                  </a:lnTo>
                  <a:lnTo>
                    <a:pt x="203200" y="0"/>
                  </a:lnTo>
                  <a:lnTo>
                    <a:pt x="965096" y="0"/>
                  </a:lnTo>
                  <a:lnTo>
                    <a:pt x="1168296" y="258259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939696" cy="554618"/>
            </a:xfrm>
            <a:prstGeom prst="rect">
              <a:avLst/>
            </a:prstGeom>
          </p:spPr>
          <p:txBody>
            <a:bodyPr lIns="69491" tIns="69491" rIns="69491" bIns="6949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76794" y="126601"/>
            <a:ext cx="7840719" cy="4700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</a:pPr>
            <a:r>
              <a:rPr lang="en-US" sz="243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Справочно:</a:t>
            </a:r>
          </a:p>
          <a:p>
            <a:pPr algn="ctr">
              <a:lnSpc>
                <a:spcPts val="3402"/>
              </a:lnSpc>
            </a:pPr>
            <a:r>
              <a:rPr lang="en-US" sz="243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Еще в 1994 году, освещая деятельность председателя парламентской комиссии по борьбе с коррупцией А.Г.Лукашенко, газета ”Советская Белоруссия“ писала: ”Такие люди – наша совесть. Они не потеряли точки опоры, хотя, как и все советские, от многого отказались… Лукашенко имел мужество назвать вещи своими именами, а не загонять проблему вовнутрь, что очень выгодно многим власть имущим“.</a:t>
            </a:r>
          </a:p>
          <a:p>
            <a:pPr algn="ctr">
              <a:lnSpc>
                <a:spcPts val="3402"/>
              </a:lnSpc>
              <a:spcBef>
                <a:spcPct val="0"/>
              </a:spcBef>
            </a:pPr>
            <a:endParaRPr lang="en-US" sz="243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1080" y="5250868"/>
            <a:ext cx="8099902" cy="484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1"/>
              </a:lnSpc>
            </a:pPr>
            <a:r>
              <a:rPr lang="en-US" sz="305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Еще в 2005 году Глава государства А.Г.Лукашенко обозначил осново-полагающий принцип взаимоотношений власти и людей: ”Гражданин должен прийти в одну организацию максимум два раза. Первый – чтобы запросить нужный ему документ, второй – чтобы его получить“. </a:t>
            </a:r>
          </a:p>
          <a:p>
            <a:pPr algn="l">
              <a:lnSpc>
                <a:spcPts val="4281"/>
              </a:lnSpc>
              <a:spcBef>
                <a:spcPct val="0"/>
              </a:spcBef>
            </a:pPr>
            <a:endParaRPr lang="en-US" sz="3057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481686" y="4466424"/>
            <a:ext cx="840002" cy="721877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63991" y="4586142"/>
            <a:ext cx="840002" cy="721877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296052" y="5362089"/>
            <a:ext cx="8521805" cy="461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6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Уникальная система работы с обращениями граждан, налаженная в Беларуси, практически не имеет аналогов в мире (ежемесячно осуществляется более 10 млн транзакций по оказанию 233 видов электронных услуг и 330 видов административных процедур). </a:t>
            </a:r>
          </a:p>
          <a:p>
            <a:pPr algn="l">
              <a:lnSpc>
                <a:spcPts val="4576"/>
              </a:lnSpc>
              <a:spcBef>
                <a:spcPct val="0"/>
              </a:spcBef>
            </a:pPr>
            <a:endParaRPr lang="en-US" sz="3268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14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794" y="410173"/>
            <a:ext cx="4863966" cy="8518192"/>
            <a:chOff x="0" y="0"/>
            <a:chExt cx="6485288" cy="113575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8739" r="35650"/>
            <a:stretch>
              <a:fillRect/>
            </a:stretch>
          </p:blipFill>
          <p:spPr>
            <a:xfrm>
              <a:off x="0" y="0"/>
              <a:ext cx="6485288" cy="1135758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90794" y="8928365"/>
            <a:ext cx="4863966" cy="1160063"/>
            <a:chOff x="0" y="0"/>
            <a:chExt cx="1281045" cy="30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1045" cy="305531"/>
            </a:xfrm>
            <a:custGeom>
              <a:avLst/>
              <a:gdLst/>
              <a:ahLst/>
              <a:cxnLst/>
              <a:rect l="l" t="t" r="r" b="b"/>
              <a:pathLst>
                <a:path w="1281045" h="305531">
                  <a:moveTo>
                    <a:pt x="0" y="0"/>
                  </a:moveTo>
                  <a:lnTo>
                    <a:pt x="1281045" y="0"/>
                  </a:lnTo>
                  <a:lnTo>
                    <a:pt x="1281045" y="305531"/>
                  </a:lnTo>
                  <a:lnTo>
                    <a:pt x="0" y="305531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281045" cy="343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54760" y="1028700"/>
            <a:ext cx="13033240" cy="546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8"/>
              </a:lnSpc>
            </a:pPr>
            <a:r>
              <a:rPr lang="en-US" sz="3598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9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 последние годы для белорусского общества особое значение приобрела историческая тематика, когда усилились настойчивые попытки коллективного Запада превратить итоги Второй мировой войны в инструмент идеологического противоборства. </a:t>
            </a:r>
            <a:r>
              <a:rPr lang="en-US" sz="3598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”Впервые за годы своей независимости мы ставим эти два понятия – ”история“ и ”политика“ – рядом. До сих пор мы старались не политизировать историю“</a:t>
            </a:r>
            <a:r>
              <a:rPr lang="en-US" sz="359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– особо отметил </a:t>
            </a:r>
            <a:r>
              <a:rPr lang="en-US" sz="3598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белорусский лидер</a:t>
            </a:r>
            <a:r>
              <a:rPr lang="en-US" sz="359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на совещании по вопросам реализации исторической политики 6 января 2022 г.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78382" y="7123061"/>
            <a:ext cx="9785997" cy="238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3"/>
              </a:lnSpc>
            </a:pPr>
            <a:r>
              <a:rPr lang="en-US" sz="3885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85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В Конституцию Республики Беларусь были внесены положения, направленные на сохранение исторической правды и памяти.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15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7755" y="426697"/>
            <a:ext cx="7935096" cy="975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 годы президентства наша страна существенно укрепила свои позиции на международной арене. Мы не развязали ни одного вооруженного конфликта, не спровоцировали какого-либо международного противостояния, всегда занимали взвешенную позицию в ситуации напряженности между другими странами. Привыкли решать любые вопросы только за столом переговоров. </a:t>
            </a:r>
          </a:p>
          <a:p>
            <a:pPr algn="ctr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969861" y="426697"/>
            <a:ext cx="8496485" cy="855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2"/>
              </a:lnSpc>
            </a:pPr>
            <a:r>
              <a:rPr lang="en-US" sz="4052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Президент Республики Беларусь неоднократно выступал с трибуны ООН, других международных площадок с весомыми инициативами, актуальными для многих государств и народов. В их числе ”чернобыльская“ проблематика, борьба с торговлей людьми, Хартия многообразия XXI века, ”пояс цифрового добрососедства“, поддержка естественной семьи и др.</a:t>
            </a:r>
          </a:p>
          <a:p>
            <a:pPr algn="l">
              <a:lnSpc>
                <a:spcPts val="4862"/>
              </a:lnSpc>
            </a:pPr>
            <a:endParaRPr lang="en-US" sz="4052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4" name="Group 4"/>
          <p:cNvGrpSpPr/>
          <p:nvPr/>
        </p:nvGrpSpPr>
        <p:grpSpPr>
          <a:xfrm rot="5400000">
            <a:off x="3814459" y="4944202"/>
            <a:ext cx="9520484" cy="143649"/>
            <a:chOff x="0" y="0"/>
            <a:chExt cx="1872228" cy="282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2228" cy="28249"/>
            </a:xfrm>
            <a:custGeom>
              <a:avLst/>
              <a:gdLst/>
              <a:ahLst/>
              <a:cxnLst/>
              <a:rect l="l" t="t" r="r" b="b"/>
              <a:pathLst>
                <a:path w="1872228" h="28249">
                  <a:moveTo>
                    <a:pt x="0" y="0"/>
                  </a:moveTo>
                  <a:lnTo>
                    <a:pt x="1872228" y="0"/>
                  </a:lnTo>
                  <a:lnTo>
                    <a:pt x="1872228" y="28249"/>
                  </a:lnTo>
                  <a:lnTo>
                    <a:pt x="0" y="28249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72228" cy="66349"/>
            </a:xfrm>
            <a:prstGeom prst="rect">
              <a:avLst/>
            </a:prstGeom>
          </p:spPr>
          <p:txBody>
            <a:bodyPr lIns="68036" tIns="68036" rIns="68036" bIns="6803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16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7182"/>
            <a:ext cx="7473335" cy="4054623"/>
            <a:chOff x="0" y="0"/>
            <a:chExt cx="9964446" cy="540616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15" b="1715"/>
            <a:stretch>
              <a:fillRect/>
            </a:stretch>
          </p:blipFill>
          <p:spPr>
            <a:xfrm>
              <a:off x="0" y="0"/>
              <a:ext cx="9964446" cy="54061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7868262" y="3425411"/>
            <a:ext cx="994774" cy="1718089"/>
            <a:chOff x="0" y="0"/>
            <a:chExt cx="261998" cy="4525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998" cy="452501"/>
            </a:xfrm>
            <a:custGeom>
              <a:avLst/>
              <a:gdLst/>
              <a:ahLst/>
              <a:cxnLst/>
              <a:rect l="l" t="t" r="r" b="b"/>
              <a:pathLst>
                <a:path w="261998" h="452501">
                  <a:moveTo>
                    <a:pt x="0" y="0"/>
                  </a:moveTo>
                  <a:lnTo>
                    <a:pt x="261998" y="0"/>
                  </a:lnTo>
                  <a:lnTo>
                    <a:pt x="261998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1998" cy="490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88579" y="4757130"/>
            <a:ext cx="994774" cy="1718089"/>
            <a:chOff x="0" y="0"/>
            <a:chExt cx="261998" cy="4525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1998" cy="452501"/>
            </a:xfrm>
            <a:custGeom>
              <a:avLst/>
              <a:gdLst/>
              <a:ahLst/>
              <a:cxnLst/>
              <a:rect l="l" t="t" r="r" b="b"/>
              <a:pathLst>
                <a:path w="261998" h="452501">
                  <a:moveTo>
                    <a:pt x="0" y="0"/>
                  </a:moveTo>
                  <a:lnTo>
                    <a:pt x="261998" y="0"/>
                  </a:lnTo>
                  <a:lnTo>
                    <a:pt x="261998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61998" cy="490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62829" y="4469251"/>
            <a:ext cx="3133273" cy="5318945"/>
            <a:chOff x="0" y="0"/>
            <a:chExt cx="825224" cy="140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224" cy="1400874"/>
            </a:xfrm>
            <a:custGeom>
              <a:avLst/>
              <a:gdLst/>
              <a:ahLst/>
              <a:cxnLst/>
              <a:rect l="l" t="t" r="r" b="b"/>
              <a:pathLst>
                <a:path w="825224" h="1400874">
                  <a:moveTo>
                    <a:pt x="0" y="0"/>
                  </a:moveTo>
                  <a:lnTo>
                    <a:pt x="825224" y="0"/>
                  </a:lnTo>
                  <a:lnTo>
                    <a:pt x="825224" y="1400874"/>
                  </a:lnTo>
                  <a:lnTo>
                    <a:pt x="0" y="1400874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25224" cy="1438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85965" y="5143500"/>
            <a:ext cx="7473335" cy="4054623"/>
            <a:chOff x="0" y="0"/>
            <a:chExt cx="9964446" cy="540616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715" b="1715"/>
            <a:stretch>
              <a:fillRect/>
            </a:stretch>
          </p:blipFill>
          <p:spPr>
            <a:xfrm>
              <a:off x="0" y="0"/>
              <a:ext cx="9964446" cy="5406164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-1846785" y="297230"/>
            <a:ext cx="3133273" cy="5318945"/>
            <a:chOff x="0" y="0"/>
            <a:chExt cx="825224" cy="140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5224" cy="1400874"/>
            </a:xfrm>
            <a:custGeom>
              <a:avLst/>
              <a:gdLst/>
              <a:ahLst/>
              <a:cxnLst/>
              <a:rect l="l" t="t" r="r" b="b"/>
              <a:pathLst>
                <a:path w="825224" h="1400874">
                  <a:moveTo>
                    <a:pt x="0" y="0"/>
                  </a:moveTo>
                  <a:lnTo>
                    <a:pt x="825224" y="0"/>
                  </a:lnTo>
                  <a:lnTo>
                    <a:pt x="825224" y="1400874"/>
                  </a:lnTo>
                  <a:lnTo>
                    <a:pt x="0" y="1400874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25224" cy="1438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63566" y="5578075"/>
            <a:ext cx="9436674" cy="450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1"/>
              </a:lnSpc>
            </a:pPr>
            <a:r>
              <a:rPr lang="en-US" sz="232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Суверенитет любого государства в значительной степени зависит от способности руководителя страны проводить эффективную политику в сфере национальной безопасности. </a:t>
            </a:r>
          </a:p>
          <a:p>
            <a:pPr algn="ctr">
              <a:lnSpc>
                <a:spcPts val="3261"/>
              </a:lnSpc>
            </a:pPr>
            <a:r>
              <a:rPr lang="en-US" sz="232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Нынешним поколениям белорусов посчастливилось родиться и жить под мирным небом.</a:t>
            </a:r>
          </a:p>
          <a:p>
            <a:pPr algn="ctr">
              <a:lnSpc>
                <a:spcPts val="3261"/>
              </a:lnSpc>
            </a:pPr>
            <a:endParaRPr lang="en-US" sz="2329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3261"/>
              </a:lnSpc>
              <a:spcBef>
                <a:spcPct val="0"/>
              </a:spcBef>
            </a:pPr>
            <a:r>
              <a:rPr lang="en-US" sz="232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Процесс реформирования белорусской армии начался в середине 1990-х годов под непосредственным руководством Главы государства. В результате </a:t>
            </a:r>
            <a:r>
              <a:rPr lang="en-US" sz="232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 Беларуси были созданы компактные, мобильные и высокотехнологичные Вооруженные Силы.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863036" y="962025"/>
            <a:ext cx="9424964" cy="333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5"/>
              </a:lnSpc>
              <a:spcBef>
                <a:spcPct val="0"/>
              </a:spcBef>
            </a:pPr>
            <a:r>
              <a:rPr lang="en-US" sz="3161">
                <a:solidFill>
                  <a:srgbClr val="236002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”Мы выступаем за многополярный, справедливый мир с гарантиями развития для всех стран без исключения“</a:t>
            </a:r>
            <a:r>
              <a:rPr lang="en-US" sz="3161">
                <a:solidFill>
                  <a:srgbClr val="236002"/>
                </a:solidFill>
                <a:latin typeface="Lora"/>
                <a:ea typeface="Lora"/>
                <a:cs typeface="Lora"/>
                <a:sym typeface="Lora"/>
              </a:rPr>
              <a:t>, – подчеркнул А.Г.Лукашенко 15 июня 2023 г., принимая верительные грамоты послов зарубежных государств.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5836818" y="9384167"/>
            <a:ext cx="940286" cy="808058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17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285" y="398078"/>
            <a:ext cx="8253145" cy="5117249"/>
            <a:chOff x="0" y="0"/>
            <a:chExt cx="11004193" cy="682299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67" b="15359"/>
            <a:stretch>
              <a:fillRect/>
            </a:stretch>
          </p:blipFill>
          <p:spPr>
            <a:xfrm>
              <a:off x="0" y="0"/>
              <a:ext cx="11004193" cy="682299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646613" y="4076491"/>
            <a:ext cx="994774" cy="1718089"/>
            <a:chOff x="0" y="0"/>
            <a:chExt cx="261998" cy="4525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998" cy="452501"/>
            </a:xfrm>
            <a:custGeom>
              <a:avLst/>
              <a:gdLst/>
              <a:ahLst/>
              <a:cxnLst/>
              <a:rect l="l" t="t" r="r" b="b"/>
              <a:pathLst>
                <a:path w="261998" h="452501">
                  <a:moveTo>
                    <a:pt x="0" y="0"/>
                  </a:moveTo>
                  <a:lnTo>
                    <a:pt x="261998" y="0"/>
                  </a:lnTo>
                  <a:lnTo>
                    <a:pt x="261998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1998" cy="490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269988" y="297230"/>
            <a:ext cx="3133273" cy="5318945"/>
            <a:chOff x="0" y="0"/>
            <a:chExt cx="825224" cy="14008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5224" cy="1400874"/>
            </a:xfrm>
            <a:custGeom>
              <a:avLst/>
              <a:gdLst/>
              <a:ahLst/>
              <a:cxnLst/>
              <a:rect l="l" t="t" r="r" b="b"/>
              <a:pathLst>
                <a:path w="825224" h="1400874">
                  <a:moveTo>
                    <a:pt x="0" y="0"/>
                  </a:moveTo>
                  <a:lnTo>
                    <a:pt x="825224" y="0"/>
                  </a:lnTo>
                  <a:lnTo>
                    <a:pt x="825224" y="1400874"/>
                  </a:lnTo>
                  <a:lnTo>
                    <a:pt x="0" y="1400874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25224" cy="1438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18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0" y="5580162"/>
            <a:ext cx="18288000" cy="421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427"/>
              </a:lnSpc>
              <a:spcBef>
                <a:spcPct val="0"/>
              </a:spcBef>
            </a:pP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Как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отметил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А.Г.Лукашенко</a:t>
            </a:r>
            <a:r>
              <a:rPr lang="ru-RU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18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июня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2024 г.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заседании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Совета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Безопасности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Республики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Беларусь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”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Наши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национальные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стратегические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интересы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сфере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безопасности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определены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Здесь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все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предельно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ясно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…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Мы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никому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никогда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угрожали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Более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того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открыто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(в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отличие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других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стран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)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доводим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наши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подходы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всем</a:t>
            </a: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“.</a:t>
            </a:r>
          </a:p>
          <a:p>
            <a:pPr algn="ctr">
              <a:lnSpc>
                <a:spcPts val="4427"/>
              </a:lnSpc>
              <a:spcBef>
                <a:spcPct val="0"/>
              </a:spcBef>
            </a:pPr>
            <a:endParaRPr lang="en-US" sz="3162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4427"/>
              </a:lnSpc>
              <a:spcBef>
                <a:spcPct val="0"/>
              </a:spcBef>
            </a:pPr>
            <a:r>
              <a:rPr lang="en-US" sz="316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30 </a:t>
            </a:r>
            <a:r>
              <a:rPr lang="en-US" sz="3162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лет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Беларусь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уверенно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развивает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механизмы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демократического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управления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162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государством</a:t>
            </a:r>
            <a:r>
              <a:rPr lang="en-US" sz="3162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41387" y="799150"/>
            <a:ext cx="8646613" cy="459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4"/>
              </a:lnSpc>
            </a:pPr>
            <a:r>
              <a:rPr lang="en-US" sz="3724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Стратегические документы, принятые на седьмом ВНС в 2024 году, – </a:t>
            </a:r>
            <a:r>
              <a:rPr lang="en-US" sz="3724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Концепция национальной безопасности и Военная доктрина </a:t>
            </a:r>
            <a:r>
              <a:rPr lang="en-US" sz="3724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– ответ на современные вызовы и угрозы нашему конституционному строю.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18722" y="5709593"/>
            <a:ext cx="994774" cy="1718089"/>
            <a:chOff x="0" y="0"/>
            <a:chExt cx="261998" cy="4525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98" cy="452501"/>
            </a:xfrm>
            <a:custGeom>
              <a:avLst/>
              <a:gdLst/>
              <a:ahLst/>
              <a:cxnLst/>
              <a:rect l="l" t="t" r="r" b="b"/>
              <a:pathLst>
                <a:path w="261998" h="452501">
                  <a:moveTo>
                    <a:pt x="0" y="0"/>
                  </a:moveTo>
                  <a:lnTo>
                    <a:pt x="261998" y="0"/>
                  </a:lnTo>
                  <a:lnTo>
                    <a:pt x="261998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1998" cy="490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62829" y="0"/>
            <a:ext cx="3133273" cy="5318945"/>
            <a:chOff x="0" y="0"/>
            <a:chExt cx="825224" cy="14008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5224" cy="1400874"/>
            </a:xfrm>
            <a:custGeom>
              <a:avLst/>
              <a:gdLst/>
              <a:ahLst/>
              <a:cxnLst/>
              <a:rect l="l" t="t" r="r" b="b"/>
              <a:pathLst>
                <a:path w="825224" h="1400874">
                  <a:moveTo>
                    <a:pt x="0" y="0"/>
                  </a:moveTo>
                  <a:lnTo>
                    <a:pt x="825224" y="0"/>
                  </a:lnTo>
                  <a:lnTo>
                    <a:pt x="825224" y="1400874"/>
                  </a:lnTo>
                  <a:lnTo>
                    <a:pt x="0" y="1400874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25224" cy="1438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18447" y="2017309"/>
            <a:ext cx="7180348" cy="4998690"/>
            <a:chOff x="0" y="0"/>
            <a:chExt cx="9573797" cy="66649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2205" r="2205"/>
            <a:stretch>
              <a:fillRect/>
            </a:stretch>
          </p:blipFill>
          <p:spPr>
            <a:xfrm>
              <a:off x="0" y="0"/>
              <a:ext cx="9573797" cy="66649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-235360" y="-3757393"/>
            <a:ext cx="3133273" cy="5318945"/>
            <a:chOff x="0" y="0"/>
            <a:chExt cx="825224" cy="14008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5224" cy="1400874"/>
            </a:xfrm>
            <a:custGeom>
              <a:avLst/>
              <a:gdLst/>
              <a:ahLst/>
              <a:cxnLst/>
              <a:rect l="l" t="t" r="r" b="b"/>
              <a:pathLst>
                <a:path w="825224" h="1400874">
                  <a:moveTo>
                    <a:pt x="0" y="0"/>
                  </a:moveTo>
                  <a:lnTo>
                    <a:pt x="825224" y="0"/>
                  </a:lnTo>
                  <a:lnTo>
                    <a:pt x="825224" y="1400874"/>
                  </a:lnTo>
                  <a:lnTo>
                    <a:pt x="0" y="1400874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5224" cy="1438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33184" y="852263"/>
            <a:ext cx="10213422" cy="905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6"/>
              </a:lnSpc>
              <a:spcBef>
                <a:spcPct val="0"/>
              </a:spcBef>
            </a:pPr>
            <a:r>
              <a:rPr lang="en-US" sz="3425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Еще в 1996 году по инициативе Главы государства А.Г.Лукашенко впервые было созвано Всебелорусское народное собрание. Название доклада А.Г.Лукашенко ”Только народ вправе решать свою судьбу“ предопределило магистральный смысл общественно-политической жизни нашей страны. Итогом стало принятие ВНС первой в истории суверенной Беларуси Программы социально-экономического развития страны на пятилетку. В дальнейшем на форумах, прошедших в 2001, 2006, 2010, 2016, 2021 и 2024 годах, намечались ориентиры и приоритеты развития государства во всех областях экономики и социально-культурной сферы.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19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1227" y="3146547"/>
            <a:ext cx="4122878" cy="3570227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5064" r="-1506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473011" y="5030935"/>
            <a:ext cx="4179059" cy="3618877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2999" r="-12999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347575" y="7012625"/>
            <a:ext cx="3810182" cy="3274375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473011" y="1214084"/>
            <a:ext cx="4023680" cy="3457850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47575" y="-423104"/>
            <a:ext cx="3810182" cy="3274375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64036" y="235328"/>
            <a:ext cx="9048720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Сильный лидер – гарант стабильности и безопасности белорусского государства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236002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79957" y="1897123"/>
            <a:ext cx="9760677" cy="705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После развала СССР и обретения Беларусью независимости для молодого белорусского государства наступило время экономического хаоса и политических авантюр, социальных неурядиц и духовного кризиса – ”террора всеобщей нищеты“.</a:t>
            </a:r>
          </a:p>
          <a:p>
            <a:pPr algn="just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just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Вспоминая этот период, </a:t>
            </a:r>
            <a:r>
              <a:rPr lang="en-US" sz="280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Глава государства А.Г.Лукашенко </a:t>
            </a:r>
            <a:r>
              <a:rPr lang="en-US" sz="2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22 июня 2016 г. в своем выступлении на пятом Всебелорусском народном собрании сказал: </a:t>
            </a:r>
            <a:r>
              <a:rPr lang="en-US" sz="280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”Именно Беларусь как производитель конечной продукции наиболее остро ощутила последствия разрушения единого народно-хозяйственного комплекса. </a:t>
            </a:r>
            <a:r>
              <a:rPr lang="en-US" sz="280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Создавались предпосылки, чтобы Беларусь оказалась под внешним управлением. Были попытки растащить лакомые куски госсобственности, а народ оставить нищим“. </a:t>
            </a:r>
          </a:p>
          <a:p>
            <a:pPr algn="just">
              <a:lnSpc>
                <a:spcPts val="3240"/>
              </a:lnSpc>
            </a:pPr>
            <a:endParaRPr lang="en-US" sz="2800">
              <a:solidFill>
                <a:srgbClr val="000000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54339" y="-2826469"/>
            <a:ext cx="13698385" cy="1593993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43312" y="451293"/>
            <a:ext cx="14815988" cy="939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”В нашей стране... у руля находятся не олигархи, не потомственные правители, а люди, которых выдвигает на должности сама жизнь. И выдвигает из своей гущи, из народа“</a:t>
            </a: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– отметил </a:t>
            </a:r>
            <a:r>
              <a:rPr lang="en-US" sz="29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А.Г.Лукашенко</a:t>
            </a: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на республиканском семинаре-совещании ”Актуализация методов и форм работы с населением на местном уровне“ 10 июня 2022 г.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Уникальная связь Президента и народа не могла не вызвать неприязнь наших внешних оппонентов. По словам Главы государства, </a:t>
            </a:r>
            <a:r>
              <a:rPr lang="en-US" sz="29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”шатать“ нашу страну пытались различными гибридными методами из года в год. Провалились с десяток попыток ”цветных революций“</a:t>
            </a: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 Один из таких ”накатов“ мы ощутили в 2020 году. Попытку мятежа предприняли ”дутые“ главари оппозиции, образы которых были ”вылеплены“ иностранными политтехнологами, а бюджеты ”накачаны“ из-за границы. Однако наш Президент не поддался шантажу и не выбрал путь побега, как некоторые другие лидеры в похожих обстоятельствах. </a:t>
            </a:r>
            <a:r>
              <a:rPr lang="en-US" sz="29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События 2020 года на практике показали решительность белорусского лидера принимать действенные меры к сохранению спокойствия и стабильности в государстве.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Беларуси продолжается процесс развития гражданского общества, раскрывается потенциал гражданских активистов.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016503">
            <a:off x="6528430" y="6541160"/>
            <a:ext cx="5914775" cy="2957387"/>
          </a:xfrm>
          <a:custGeom>
            <a:avLst/>
            <a:gdLst/>
            <a:ahLst/>
            <a:cxnLst/>
            <a:rect l="l" t="t" r="r" b="b"/>
            <a:pathLst>
              <a:path w="5914775" h="2957387">
                <a:moveTo>
                  <a:pt x="0" y="0"/>
                </a:moveTo>
                <a:lnTo>
                  <a:pt x="5914775" y="0"/>
                </a:lnTo>
                <a:lnTo>
                  <a:pt x="5914775" y="2957387"/>
                </a:lnTo>
                <a:lnTo>
                  <a:pt x="0" y="2957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16503" flipH="1" flipV="1">
            <a:off x="8419125" y="5530302"/>
            <a:ext cx="5556851" cy="2778426"/>
          </a:xfrm>
          <a:custGeom>
            <a:avLst/>
            <a:gdLst/>
            <a:ahLst/>
            <a:cxnLst/>
            <a:rect l="l" t="t" r="r" b="b"/>
            <a:pathLst>
              <a:path w="5556851" h="2778426">
                <a:moveTo>
                  <a:pt x="5556851" y="2778425"/>
                </a:moveTo>
                <a:lnTo>
                  <a:pt x="0" y="2778425"/>
                </a:lnTo>
                <a:lnTo>
                  <a:pt x="0" y="0"/>
                </a:lnTo>
                <a:lnTo>
                  <a:pt x="5556851" y="0"/>
                </a:lnTo>
                <a:lnTo>
                  <a:pt x="5556851" y="277842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016503">
            <a:off x="10084603" y="728263"/>
            <a:ext cx="5556851" cy="2778426"/>
          </a:xfrm>
          <a:custGeom>
            <a:avLst/>
            <a:gdLst/>
            <a:ahLst/>
            <a:cxnLst/>
            <a:rect l="l" t="t" r="r" b="b"/>
            <a:pathLst>
              <a:path w="5556851" h="2778426">
                <a:moveTo>
                  <a:pt x="0" y="0"/>
                </a:moveTo>
                <a:lnTo>
                  <a:pt x="5556852" y="0"/>
                </a:lnTo>
                <a:lnTo>
                  <a:pt x="5556852" y="2778426"/>
                </a:lnTo>
                <a:lnTo>
                  <a:pt x="0" y="2778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016503" flipH="1" flipV="1">
            <a:off x="11592703" y="-556875"/>
            <a:ext cx="5556851" cy="2778426"/>
          </a:xfrm>
          <a:custGeom>
            <a:avLst/>
            <a:gdLst/>
            <a:ahLst/>
            <a:cxnLst/>
            <a:rect l="l" t="t" r="r" b="b"/>
            <a:pathLst>
              <a:path w="5556851" h="2778426">
                <a:moveTo>
                  <a:pt x="5556851" y="2778426"/>
                </a:moveTo>
                <a:lnTo>
                  <a:pt x="0" y="2778426"/>
                </a:lnTo>
                <a:lnTo>
                  <a:pt x="0" y="0"/>
                </a:lnTo>
                <a:lnTo>
                  <a:pt x="5556851" y="0"/>
                </a:lnTo>
                <a:lnTo>
                  <a:pt x="5556851" y="277842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398004">
            <a:off x="7712508" y="7835732"/>
            <a:ext cx="3776857" cy="368244"/>
          </a:xfrm>
          <a:custGeom>
            <a:avLst/>
            <a:gdLst/>
            <a:ahLst/>
            <a:cxnLst/>
            <a:rect l="l" t="t" r="r" b="b"/>
            <a:pathLst>
              <a:path w="3776857" h="368244">
                <a:moveTo>
                  <a:pt x="0" y="0"/>
                </a:moveTo>
                <a:lnTo>
                  <a:pt x="3776857" y="0"/>
                </a:lnTo>
                <a:lnTo>
                  <a:pt x="3776857" y="368243"/>
                </a:lnTo>
                <a:lnTo>
                  <a:pt x="0" y="368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98004">
            <a:off x="11495366" y="1329254"/>
            <a:ext cx="3776857" cy="368244"/>
          </a:xfrm>
          <a:custGeom>
            <a:avLst/>
            <a:gdLst/>
            <a:ahLst/>
            <a:cxnLst/>
            <a:rect l="l" t="t" r="r" b="b"/>
            <a:pathLst>
              <a:path w="3776857" h="368244">
                <a:moveTo>
                  <a:pt x="0" y="0"/>
                </a:moveTo>
                <a:lnTo>
                  <a:pt x="3776857" y="0"/>
                </a:lnTo>
                <a:lnTo>
                  <a:pt x="3776857" y="368244"/>
                </a:lnTo>
                <a:lnTo>
                  <a:pt x="0" y="3682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63993" y="523074"/>
            <a:ext cx="4552929" cy="2798154"/>
          </a:xfrm>
          <a:custGeom>
            <a:avLst/>
            <a:gdLst/>
            <a:ahLst/>
            <a:cxnLst/>
            <a:rect l="l" t="t" r="r" b="b"/>
            <a:pathLst>
              <a:path w="4552929" h="2798154">
                <a:moveTo>
                  <a:pt x="0" y="0"/>
                </a:moveTo>
                <a:lnTo>
                  <a:pt x="4552929" y="0"/>
                </a:lnTo>
                <a:lnTo>
                  <a:pt x="4552929" y="2798155"/>
                </a:lnTo>
                <a:lnTo>
                  <a:pt x="0" y="27981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394409" y="3518952"/>
            <a:ext cx="5223297" cy="2942457"/>
          </a:xfrm>
          <a:custGeom>
            <a:avLst/>
            <a:gdLst/>
            <a:ahLst/>
            <a:cxnLst/>
            <a:rect l="l" t="t" r="r" b="b"/>
            <a:pathLst>
              <a:path w="5223297" h="2942457">
                <a:moveTo>
                  <a:pt x="0" y="0"/>
                </a:moveTo>
                <a:lnTo>
                  <a:pt x="5223297" y="0"/>
                </a:lnTo>
                <a:lnTo>
                  <a:pt x="5223297" y="2942457"/>
                </a:lnTo>
                <a:lnTo>
                  <a:pt x="0" y="2942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63029" y="6659132"/>
            <a:ext cx="5175648" cy="3502189"/>
          </a:xfrm>
          <a:custGeom>
            <a:avLst/>
            <a:gdLst/>
            <a:ahLst/>
            <a:cxnLst/>
            <a:rect l="l" t="t" r="r" b="b"/>
            <a:pathLst>
              <a:path w="5175648" h="3502189">
                <a:moveTo>
                  <a:pt x="0" y="0"/>
                </a:moveTo>
                <a:lnTo>
                  <a:pt x="5175648" y="0"/>
                </a:lnTo>
                <a:lnTo>
                  <a:pt x="5175648" y="3502189"/>
                </a:lnTo>
                <a:lnTo>
                  <a:pt x="0" y="35021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206" y="0"/>
            <a:ext cx="9472612" cy="859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С первых лет президентства А.Г.Лукашенко в народе его называют ”Батькой“ – за его близость к народу, любовь к Родине, искренность и открытость. Испокон веков в Беларуси сложилось, что батька – это первый среди равных. Власть в Беларуси XXI века – ”свойская“, ”людская“ во главе с подлинным национальным лидером, умеющим твердо постоять за свою страну и народ.</a:t>
            </a:r>
          </a:p>
          <a:p>
            <a:pPr algn="ctr">
              <a:lnSpc>
                <a:spcPts val="3839"/>
              </a:lnSpc>
            </a:pPr>
            <a:endParaRPr lang="en-US" sz="3199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3839"/>
              </a:lnSpc>
            </a:pPr>
            <a:endParaRPr lang="en-US" sz="3199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Основу достижений страны Президент Республики Беларусь сформулировал еще в 2006 году в ходе третьего Всебелорусского народного собрания: ”Сильная государственная власть, сильная социальная политика и опора на народ – вот и весь секрет наших успехов“.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9373986"/>
            <a:ext cx="940286" cy="808058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21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87944" y="-31084"/>
            <a:ext cx="6271481" cy="10324530"/>
            <a:chOff x="0" y="0"/>
            <a:chExt cx="5672671" cy="9338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72709" cy="9338691"/>
            </a:xfrm>
            <a:custGeom>
              <a:avLst/>
              <a:gdLst/>
              <a:ahLst/>
              <a:cxnLst/>
              <a:rect l="l" t="t" r="r" b="b"/>
              <a:pathLst>
                <a:path w="5672709" h="9338691">
                  <a:moveTo>
                    <a:pt x="1439291" y="0"/>
                  </a:moveTo>
                  <a:lnTo>
                    <a:pt x="1439291" y="127000"/>
                  </a:lnTo>
                  <a:lnTo>
                    <a:pt x="0" y="4402709"/>
                  </a:lnTo>
                  <a:lnTo>
                    <a:pt x="2294509" y="9338691"/>
                  </a:lnTo>
                  <a:lnTo>
                    <a:pt x="5672709" y="9338691"/>
                  </a:lnTo>
                  <a:lnTo>
                    <a:pt x="5672709" y="0"/>
                  </a:lnTo>
                  <a:close/>
                </a:path>
              </a:pathLst>
            </a:custGeom>
            <a:blipFill>
              <a:blip r:embed="rId2"/>
              <a:stretch>
                <a:fillRect l="-120907" r="-7211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1499842">
            <a:off x="10738045" y="-1256398"/>
            <a:ext cx="1476320" cy="13239398"/>
            <a:chOff x="0" y="0"/>
            <a:chExt cx="388825" cy="3486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8825" cy="3486920"/>
            </a:xfrm>
            <a:custGeom>
              <a:avLst/>
              <a:gdLst/>
              <a:ahLst/>
              <a:cxnLst/>
              <a:rect l="l" t="t" r="r" b="b"/>
              <a:pathLst>
                <a:path w="388825" h="3486920">
                  <a:moveTo>
                    <a:pt x="0" y="0"/>
                  </a:moveTo>
                  <a:lnTo>
                    <a:pt x="388825" y="0"/>
                  </a:lnTo>
                  <a:lnTo>
                    <a:pt x="388825" y="3486920"/>
                  </a:lnTo>
                  <a:lnTo>
                    <a:pt x="0" y="3486920"/>
                  </a:lnTo>
                  <a:close/>
                </a:path>
              </a:pathLst>
            </a:custGeom>
            <a:solidFill>
              <a:srgbClr val="24232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8825" cy="3525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76114" y="-195297"/>
            <a:ext cx="3318910" cy="4978366"/>
            <a:chOff x="0" y="0"/>
            <a:chExt cx="406400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18312" y="6100155"/>
            <a:ext cx="3325260" cy="4987891"/>
            <a:chOff x="0" y="0"/>
            <a:chExt cx="406400" cy="609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76114" y="4783069"/>
            <a:ext cx="2267458" cy="1317086"/>
            <a:chOff x="0" y="0"/>
            <a:chExt cx="731601" cy="4249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1601" cy="424961"/>
            </a:xfrm>
            <a:custGeom>
              <a:avLst/>
              <a:gdLst/>
              <a:ahLst/>
              <a:cxnLst/>
              <a:rect l="l" t="t" r="r" b="b"/>
              <a:pathLst>
                <a:path w="731601" h="424961">
                  <a:moveTo>
                    <a:pt x="528401" y="0"/>
                  </a:moveTo>
                  <a:lnTo>
                    <a:pt x="0" y="0"/>
                  </a:lnTo>
                  <a:lnTo>
                    <a:pt x="203200" y="424961"/>
                  </a:lnTo>
                  <a:lnTo>
                    <a:pt x="731601" y="424961"/>
                  </a:lnTo>
                  <a:lnTo>
                    <a:pt x="528401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528401" cy="46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31589" y="4783069"/>
            <a:ext cx="1143468" cy="1317086"/>
            <a:chOff x="0" y="0"/>
            <a:chExt cx="396740" cy="4569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6740" cy="456979"/>
            </a:xfrm>
            <a:custGeom>
              <a:avLst/>
              <a:gdLst/>
              <a:ahLst/>
              <a:cxnLst/>
              <a:rect l="l" t="t" r="r" b="b"/>
              <a:pathLst>
                <a:path w="396740" h="456979">
                  <a:moveTo>
                    <a:pt x="198370" y="0"/>
                  </a:moveTo>
                  <a:lnTo>
                    <a:pt x="396740" y="456979"/>
                  </a:lnTo>
                  <a:lnTo>
                    <a:pt x="0" y="456979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61991" y="174069"/>
              <a:ext cx="272759" cy="250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9731589" y="0"/>
            <a:ext cx="2381648" cy="3125698"/>
            <a:chOff x="0" y="0"/>
            <a:chExt cx="396740" cy="52068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96740" cy="520685"/>
            </a:xfrm>
            <a:custGeom>
              <a:avLst/>
              <a:gdLst/>
              <a:ahLst/>
              <a:cxnLst/>
              <a:rect l="l" t="t" r="r" b="b"/>
              <a:pathLst>
                <a:path w="396740" h="520685">
                  <a:moveTo>
                    <a:pt x="198370" y="0"/>
                  </a:moveTo>
                  <a:lnTo>
                    <a:pt x="396740" y="520685"/>
                  </a:lnTo>
                  <a:lnTo>
                    <a:pt x="0" y="520685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61991" y="203647"/>
              <a:ext cx="272759" cy="279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085717" y="7757505"/>
            <a:ext cx="1994955" cy="2596170"/>
            <a:chOff x="0" y="0"/>
            <a:chExt cx="396740" cy="51630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96740" cy="516304"/>
            </a:xfrm>
            <a:custGeom>
              <a:avLst/>
              <a:gdLst/>
              <a:ahLst/>
              <a:cxnLst/>
              <a:rect l="l" t="t" r="r" b="b"/>
              <a:pathLst>
                <a:path w="396740" h="516304">
                  <a:moveTo>
                    <a:pt x="198370" y="0"/>
                  </a:moveTo>
                  <a:lnTo>
                    <a:pt x="396740" y="516304"/>
                  </a:lnTo>
                  <a:lnTo>
                    <a:pt x="0" y="516304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61991" y="201613"/>
              <a:ext cx="272759" cy="277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9731589" y="6090630"/>
            <a:ext cx="1143468" cy="1317086"/>
            <a:chOff x="0" y="0"/>
            <a:chExt cx="396740" cy="4569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96740" cy="456979"/>
            </a:xfrm>
            <a:custGeom>
              <a:avLst/>
              <a:gdLst/>
              <a:ahLst/>
              <a:cxnLst/>
              <a:rect l="l" t="t" r="r" b="b"/>
              <a:pathLst>
                <a:path w="396740" h="456979">
                  <a:moveTo>
                    <a:pt x="198370" y="0"/>
                  </a:moveTo>
                  <a:lnTo>
                    <a:pt x="396740" y="456979"/>
                  </a:lnTo>
                  <a:lnTo>
                    <a:pt x="0" y="456979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61991" y="174069"/>
              <a:ext cx="272759" cy="250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1078394">
            <a:off x="9800963" y="9049342"/>
            <a:ext cx="1512435" cy="1512435"/>
          </a:xfrm>
          <a:custGeom>
            <a:avLst/>
            <a:gdLst/>
            <a:ahLst/>
            <a:cxnLst/>
            <a:rect l="l" t="t" r="r" b="b"/>
            <a:pathLst>
              <a:path w="1512435" h="1512435">
                <a:moveTo>
                  <a:pt x="0" y="0"/>
                </a:moveTo>
                <a:lnTo>
                  <a:pt x="1512435" y="0"/>
                </a:lnTo>
                <a:lnTo>
                  <a:pt x="1512435" y="1512435"/>
                </a:lnTo>
                <a:lnTo>
                  <a:pt x="0" y="1512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9708421">
            <a:off x="11936662" y="-263131"/>
            <a:ext cx="1512435" cy="1512435"/>
          </a:xfrm>
          <a:custGeom>
            <a:avLst/>
            <a:gdLst/>
            <a:ahLst/>
            <a:cxnLst/>
            <a:rect l="l" t="t" r="r" b="b"/>
            <a:pathLst>
              <a:path w="1512435" h="1512435">
                <a:moveTo>
                  <a:pt x="0" y="0"/>
                </a:moveTo>
                <a:lnTo>
                  <a:pt x="1512436" y="0"/>
                </a:lnTo>
                <a:lnTo>
                  <a:pt x="1512436" y="1512435"/>
                </a:lnTo>
                <a:lnTo>
                  <a:pt x="0" y="1512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9210849">
            <a:off x="8388190" y="-354105"/>
            <a:ext cx="1360887" cy="1360887"/>
          </a:xfrm>
          <a:custGeom>
            <a:avLst/>
            <a:gdLst/>
            <a:ahLst/>
            <a:cxnLst/>
            <a:rect l="l" t="t" r="r" b="b"/>
            <a:pathLst>
              <a:path w="1360887" h="1360887">
                <a:moveTo>
                  <a:pt x="0" y="0"/>
                </a:moveTo>
                <a:lnTo>
                  <a:pt x="1360886" y="0"/>
                </a:lnTo>
                <a:lnTo>
                  <a:pt x="1360886" y="1360887"/>
                </a:lnTo>
                <a:lnTo>
                  <a:pt x="0" y="13608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438219">
            <a:off x="12948720" y="9328710"/>
            <a:ext cx="1473559" cy="1473559"/>
          </a:xfrm>
          <a:custGeom>
            <a:avLst/>
            <a:gdLst/>
            <a:ahLst/>
            <a:cxnLst/>
            <a:rect l="l" t="t" r="r" b="b"/>
            <a:pathLst>
              <a:path w="1473559" h="1473559">
                <a:moveTo>
                  <a:pt x="0" y="0"/>
                </a:moveTo>
                <a:lnTo>
                  <a:pt x="1473559" y="0"/>
                </a:lnTo>
                <a:lnTo>
                  <a:pt x="1473559" y="1473560"/>
                </a:lnTo>
                <a:lnTo>
                  <a:pt x="0" y="1473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9490882" y="3896408"/>
            <a:ext cx="673191" cy="775405"/>
            <a:chOff x="0" y="0"/>
            <a:chExt cx="396740" cy="45697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96740" cy="456979"/>
            </a:xfrm>
            <a:custGeom>
              <a:avLst/>
              <a:gdLst/>
              <a:ahLst/>
              <a:cxnLst/>
              <a:rect l="l" t="t" r="r" b="b"/>
              <a:pathLst>
                <a:path w="396740" h="456979">
                  <a:moveTo>
                    <a:pt x="198370" y="0"/>
                  </a:moveTo>
                  <a:lnTo>
                    <a:pt x="396740" y="456979"/>
                  </a:lnTo>
                  <a:lnTo>
                    <a:pt x="0" y="456979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61991" y="174069"/>
              <a:ext cx="272759" cy="250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9490882" y="4666206"/>
            <a:ext cx="673191" cy="775405"/>
            <a:chOff x="0" y="0"/>
            <a:chExt cx="396740" cy="45697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96740" cy="456979"/>
            </a:xfrm>
            <a:custGeom>
              <a:avLst/>
              <a:gdLst/>
              <a:ahLst/>
              <a:cxnLst/>
              <a:rect l="l" t="t" r="r" b="b"/>
              <a:pathLst>
                <a:path w="396740" h="456979">
                  <a:moveTo>
                    <a:pt x="198370" y="0"/>
                  </a:moveTo>
                  <a:lnTo>
                    <a:pt x="396740" y="456979"/>
                  </a:lnTo>
                  <a:lnTo>
                    <a:pt x="0" y="456979"/>
                  </a:lnTo>
                  <a:lnTo>
                    <a:pt x="19837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61991" y="174069"/>
              <a:ext cx="272759" cy="250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-38657" y="2345171"/>
            <a:ext cx="9866135" cy="548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3129" spc="53">
                <a:solidFill>
                  <a:srgbClr val="242323"/>
                </a:solidFill>
                <a:latin typeface="Lora"/>
                <a:ea typeface="Lora"/>
                <a:cs typeface="Lora"/>
                <a:sym typeface="Lora"/>
              </a:rPr>
              <a:t> Завершая свое выступление на седьмом Всебелорусском народном собрании 24 апреля 2024 г., </a:t>
            </a:r>
            <a:r>
              <a:rPr lang="en-US" sz="3129" spc="53">
                <a:solidFill>
                  <a:srgbClr val="242323"/>
                </a:solidFill>
                <a:latin typeface="Lora Bold"/>
                <a:ea typeface="Lora Bold"/>
                <a:cs typeface="Lora Bold"/>
                <a:sym typeface="Lora Bold"/>
              </a:rPr>
              <a:t>белорусский лидер</a:t>
            </a:r>
            <a:r>
              <a:rPr lang="en-US" sz="3129" spc="53">
                <a:solidFill>
                  <a:srgbClr val="242323"/>
                </a:solidFill>
                <a:latin typeface="Lora"/>
                <a:ea typeface="Lora"/>
                <a:cs typeface="Lora"/>
                <a:sym typeface="Lora"/>
              </a:rPr>
              <a:t> сказал: </a:t>
            </a:r>
          </a:p>
          <a:p>
            <a:pPr algn="ctr">
              <a:lnSpc>
                <a:spcPts val="4381"/>
              </a:lnSpc>
            </a:pPr>
            <a:r>
              <a:rPr lang="en-US" sz="3129" spc="53">
                <a:solidFill>
                  <a:srgbClr val="242323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”Только мы знаем, каким должно быть будущее Беларуси,</a:t>
            </a:r>
            <a:r>
              <a:rPr lang="en-US" sz="3129" spc="53">
                <a:solidFill>
                  <a:srgbClr val="242323"/>
                </a:solidFill>
                <a:latin typeface="Lora"/>
                <a:ea typeface="Lora"/>
                <a:cs typeface="Lora"/>
                <a:sym typeface="Lora"/>
              </a:rPr>
              <a:t> какой должна быть наша страна, как сделать ее сильнее... </a:t>
            </a:r>
            <a:r>
              <a:rPr lang="en-US" sz="3129" spc="53">
                <a:solidFill>
                  <a:srgbClr val="242323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мы выбрали сильную, суверенную, независимую, мирную Беларусь.</a:t>
            </a:r>
            <a:r>
              <a:rPr lang="en-US" sz="3129" spc="53">
                <a:solidFill>
                  <a:srgbClr val="242323"/>
                </a:solidFill>
                <a:latin typeface="Lora"/>
                <a:ea typeface="Lora"/>
                <a:cs typeface="Lora"/>
                <a:sym typeface="Lora"/>
              </a:rPr>
              <a:t> И в это сложное, противоречивое время надо выстоять! Мы должны это сделать. </a:t>
            </a:r>
            <a:r>
              <a:rPr lang="en-US" sz="3129" spc="53">
                <a:solidFill>
                  <a:srgbClr val="242323"/>
                </a:solidFill>
                <a:latin typeface="Lora Bold"/>
                <a:ea typeface="Lora Bold"/>
                <a:cs typeface="Lora Bold"/>
                <a:sym typeface="Lora Bold"/>
              </a:rPr>
              <a:t>Время выбрало нас!“. 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88414" y="9401530"/>
            <a:ext cx="940286" cy="808058"/>
            <a:chOff x="0" y="0"/>
            <a:chExt cx="812800" cy="6985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22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1227" y="3146547"/>
            <a:ext cx="4122878" cy="3570227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5064" r="-1506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473011" y="5030935"/>
            <a:ext cx="4179059" cy="3618877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2999" r="-12999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347575" y="7012625"/>
            <a:ext cx="3810182" cy="3274375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473011" y="1214084"/>
            <a:ext cx="4023680" cy="3457850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47575" y="-423104"/>
            <a:ext cx="3810182" cy="3274375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64036" y="235328"/>
            <a:ext cx="9048720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Сильный лидер – гарант стабильности и безопасности белорусского государства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236002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18312" y="1897123"/>
            <a:ext cx="9394444" cy="754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799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Опубликованная в январе 1994 г. заметка Белинформа (БелТА) сегодня кажется невероятной: ”В прошлом году отмечен рост нарушений законности со стороны местных Советов народных депутатов и их исполнительных органов. За одно лишь полугодие их выявлено 168… Причиной противозаконных действий является умышленное игнорирование законов должностными лицами“.</a:t>
            </a:r>
          </a:p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Другой пример. Руководство Белорусского народного фронта призывая людей на митинг 15 февраля 1994 г. в г.Минске обещало каждому участнику по одной сосиске(!). Желающих получить бесплатную кормежку (”фронтовой“ паек) оказалось много...</a:t>
            </a:r>
          </a:p>
          <a:p>
            <a:pPr algn="just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Lora Italics"/>
              <a:ea typeface="Lora Italics"/>
              <a:cs typeface="Lora Italics"/>
              <a:sym typeface="Lora Italics"/>
            </a:endParaRPr>
          </a:p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эти ”лихие“ годы общество как никогда нуждалось в национальном лидере, способном отвести страну от пропасти. </a:t>
            </a:r>
          </a:p>
          <a:p>
            <a:pPr algn="just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5774" y="0"/>
            <a:ext cx="12057977" cy="10362324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343728" y="-496348"/>
            <a:ext cx="12940280" cy="11205699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r="-156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264649" y="8394605"/>
            <a:ext cx="2331904" cy="1967719"/>
            <a:chOff x="0" y="0"/>
            <a:chExt cx="812800" cy="6858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85861"/>
            </a:xfrm>
            <a:custGeom>
              <a:avLst/>
              <a:gdLst/>
              <a:ahLst/>
              <a:cxnLst/>
              <a:rect l="l" t="t" r="r" b="b"/>
              <a:pathLst>
                <a:path w="812800" h="685861">
                  <a:moveTo>
                    <a:pt x="406400" y="0"/>
                  </a:moveTo>
                  <a:lnTo>
                    <a:pt x="812800" y="685861"/>
                  </a:lnTo>
                  <a:lnTo>
                    <a:pt x="0" y="6858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80335"/>
              <a:ext cx="558800" cy="356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5008231" y="-294366"/>
            <a:ext cx="2331904" cy="1994164"/>
            <a:chOff x="0" y="0"/>
            <a:chExt cx="812800" cy="6950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5079"/>
            </a:xfrm>
            <a:custGeom>
              <a:avLst/>
              <a:gdLst/>
              <a:ahLst/>
              <a:cxnLst/>
              <a:rect l="l" t="t" r="r" b="b"/>
              <a:pathLst>
                <a:path w="812800" h="695079">
                  <a:moveTo>
                    <a:pt x="406400" y="0"/>
                  </a:moveTo>
                  <a:lnTo>
                    <a:pt x="812800" y="695079"/>
                  </a:lnTo>
                  <a:lnTo>
                    <a:pt x="0" y="6950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284615"/>
              <a:ext cx="558800" cy="360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593374" y="1163152"/>
            <a:ext cx="9224484" cy="788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15 марта 1994 г. была принята Конституция Республики Беларусь. Впервые в Беларуси был учрежден институт президентства.</a:t>
            </a:r>
          </a:p>
          <a:p>
            <a:pPr algn="ctr">
              <a:lnSpc>
                <a:spcPts val="3479"/>
              </a:lnSpc>
            </a:pPr>
            <a:endParaRPr lang="en-US" sz="2899">
              <a:solidFill>
                <a:srgbClr val="000000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В этом же году состоялись первые выборы Президента Беларуси. Несмотря на беспрецедентное противодействие ”административного ресурса“, в первом туре среди шести кандидатов народный депутат А.Г.Лукашенко набрал 44,82% голосов. Избирательная кампания 1994 года была отмечена попытками коррумпированной номенклатуры и националистов помешать народу сделать свой выбор. В итоге понадобился второй тур голосования, по итогам которого А.Г.Лукашенко поддержали 80,34% избирателей.</a:t>
            </a:r>
          </a:p>
          <a:p>
            <a:pPr algn="ctr">
              <a:lnSpc>
                <a:spcPts val="3479"/>
              </a:lnSpc>
            </a:pPr>
            <a:endParaRPr lang="en-US" sz="2899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3479"/>
              </a:lnSpc>
            </a:pPr>
            <a:r>
              <a:rPr lang="en-US" sz="28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5774" y="0"/>
            <a:ext cx="12057977" cy="10362324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806586" y="-421688"/>
            <a:ext cx="12940280" cy="11205699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r="-409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264649" y="8394605"/>
            <a:ext cx="2331904" cy="1967719"/>
            <a:chOff x="0" y="0"/>
            <a:chExt cx="812800" cy="6858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85861"/>
            </a:xfrm>
            <a:custGeom>
              <a:avLst/>
              <a:gdLst/>
              <a:ahLst/>
              <a:cxnLst/>
              <a:rect l="l" t="t" r="r" b="b"/>
              <a:pathLst>
                <a:path w="812800" h="685861">
                  <a:moveTo>
                    <a:pt x="406400" y="0"/>
                  </a:moveTo>
                  <a:lnTo>
                    <a:pt x="812800" y="685861"/>
                  </a:lnTo>
                  <a:lnTo>
                    <a:pt x="0" y="6858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80335"/>
              <a:ext cx="558800" cy="356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5008231" y="-294366"/>
            <a:ext cx="2331904" cy="1994164"/>
            <a:chOff x="0" y="0"/>
            <a:chExt cx="812800" cy="6950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5079"/>
            </a:xfrm>
            <a:custGeom>
              <a:avLst/>
              <a:gdLst/>
              <a:ahLst/>
              <a:cxnLst/>
              <a:rect l="l" t="t" r="r" b="b"/>
              <a:pathLst>
                <a:path w="812800" h="695079">
                  <a:moveTo>
                    <a:pt x="406400" y="0"/>
                  </a:moveTo>
                  <a:lnTo>
                    <a:pt x="812800" y="695079"/>
                  </a:lnTo>
                  <a:lnTo>
                    <a:pt x="0" y="6950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284615"/>
              <a:ext cx="558800" cy="360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94541" y="780612"/>
            <a:ext cx="9993459" cy="880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ctr">
              <a:lnSpc>
                <a:spcPts val="3359"/>
              </a:lnSpc>
            </a:pPr>
            <a:endParaRPr lang="en-US" sz="2799">
              <a:solidFill>
                <a:srgbClr val="236002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Мандат народного доверия А.Г.Лукашенко убедительно подтверждался и на всех последующих президентских выборах в </a:t>
            </a:r>
            <a:r>
              <a:rPr lang="en-US" sz="2799" u="sng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  <a:hlinkClick r:id="rId3" tooltip="https://ru.wikipedia.org/wiki/2001"/>
              </a:rPr>
              <a:t>2001</a:t>
            </a:r>
            <a:r>
              <a:rPr lang="en-US" sz="27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г., </a:t>
            </a:r>
            <a:r>
              <a:rPr lang="en-US" sz="2799" u="sng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2006</a:t>
            </a:r>
            <a:r>
              <a:rPr lang="en-US" sz="27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г., </a:t>
            </a:r>
            <a:r>
              <a:rPr lang="en-US" sz="2799" u="sng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  <a:hlinkClick r:id="rId4" tooltip="https://ru.wikipedia.org/wiki/2010"/>
              </a:rPr>
              <a:t>2010</a:t>
            </a:r>
            <a:r>
              <a:rPr lang="en-US" sz="27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г., </a:t>
            </a:r>
            <a:r>
              <a:rPr lang="en-US" sz="2799" u="sng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  <a:hlinkClick r:id="rId5" tooltip="https://ru.wikipedia.org/wiki/2015"/>
              </a:rPr>
              <a:t>2015</a:t>
            </a:r>
            <a:r>
              <a:rPr lang="en-US" sz="27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г. и </a:t>
            </a:r>
            <a:r>
              <a:rPr lang="en-US" sz="2799" u="sng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  <a:hlinkClick r:id="rId6" tooltip="https://ru.wikipedia.org/wiki/2020"/>
              </a:rPr>
              <a:t>2020</a:t>
            </a:r>
            <a:r>
              <a:rPr lang="en-US" sz="27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г. 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236002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Однако на практике Верховный Совет блокировал многие решения Главы государства, направленные </a:t>
            </a:r>
          </a:p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на преодоление экономического кризиса. Поэтому А.Г.Лукашенко обратился к народу, выступив инициатором внесения изменений и дополнений в Основной Закон. </a:t>
            </a:r>
          </a:p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В 1996 году на втором республиканском референдуме проект Конституции, предложенный Главой государства, поддержали 70,5% от общего числа избирателей. В обновленном Основном Законе, в том числе существенно изменились место и роль Президента Республики Беларусь в системе государственных органов. </a:t>
            </a:r>
          </a:p>
          <a:p>
            <a:pPr algn="ctr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89754" y="0"/>
            <a:ext cx="7698246" cy="10287000"/>
            <a:chOff x="0" y="0"/>
            <a:chExt cx="6918917" cy="924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8956" cy="9245600"/>
            </a:xfrm>
            <a:custGeom>
              <a:avLst/>
              <a:gdLst/>
              <a:ahLst/>
              <a:cxnLst/>
              <a:rect l="l" t="t" r="r" b="b"/>
              <a:pathLst>
                <a:path w="6918956" h="9245600">
                  <a:moveTo>
                    <a:pt x="4954848" y="0"/>
                  </a:moveTo>
                  <a:lnTo>
                    <a:pt x="0" y="7679309"/>
                  </a:lnTo>
                  <a:lnTo>
                    <a:pt x="1006881" y="9245600"/>
                  </a:lnTo>
                  <a:lnTo>
                    <a:pt x="6918956" y="9245600"/>
                  </a:lnTo>
                  <a:lnTo>
                    <a:pt x="6918956" y="0"/>
                  </a:lnTo>
                  <a:close/>
                </a:path>
              </a:pathLst>
            </a:custGeom>
            <a:blipFill>
              <a:blip r:embed="rId2"/>
              <a:stretch>
                <a:fillRect l="-76958" r="-6088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1986243">
            <a:off x="12067914" y="-1358179"/>
            <a:ext cx="717147" cy="12802658"/>
            <a:chOff x="0" y="0"/>
            <a:chExt cx="188878" cy="33718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878" cy="3371893"/>
            </a:xfrm>
            <a:custGeom>
              <a:avLst/>
              <a:gdLst/>
              <a:ahLst/>
              <a:cxnLst/>
              <a:rect l="l" t="t" r="r" b="b"/>
              <a:pathLst>
                <a:path w="188878" h="3371893">
                  <a:moveTo>
                    <a:pt x="0" y="0"/>
                  </a:moveTo>
                  <a:lnTo>
                    <a:pt x="188878" y="0"/>
                  </a:lnTo>
                  <a:lnTo>
                    <a:pt x="188878" y="3371893"/>
                  </a:lnTo>
                  <a:lnTo>
                    <a:pt x="0" y="3371893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8878" cy="340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6678" y="190163"/>
            <a:ext cx="9143429" cy="969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845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45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 стране началась совершенно другая история: эпоха не отчаяния, а созидания и развития. Так родилась президентская республика, которая позволила нашей стране добиться значительных успехов в государственном и хозяйственном строительстве за последние тридцать лет. </a:t>
            </a:r>
            <a:r>
              <a:rPr lang="en-US" sz="2845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Курс А.Г.Лукашенко на построение сильного правового социального государства полностью оправдался</a:t>
            </a:r>
            <a:r>
              <a:rPr lang="en-US" sz="2845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дал конкретные результаты. </a:t>
            </a:r>
          </a:p>
          <a:p>
            <a:pPr algn="just">
              <a:lnSpc>
                <a:spcPts val="3415"/>
              </a:lnSpc>
            </a:pPr>
            <a:r>
              <a:rPr lang="en-US" sz="2845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 первую очередь благодаря постоянному обращению Президента к народу по самым насущным вопросам.</a:t>
            </a:r>
          </a:p>
          <a:p>
            <a:pPr algn="l">
              <a:lnSpc>
                <a:spcPts val="3055"/>
              </a:lnSpc>
            </a:pPr>
            <a:endParaRPr lang="en-US" sz="2845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055"/>
              </a:lnSpc>
            </a:pPr>
            <a:r>
              <a:rPr lang="en-US" sz="2546">
                <a:solidFill>
                  <a:srgbClr val="236002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Справочно:</a:t>
            </a:r>
          </a:p>
          <a:p>
            <a:pPr algn="ctr">
              <a:lnSpc>
                <a:spcPts val="2935"/>
              </a:lnSpc>
            </a:pPr>
            <a:r>
              <a:rPr lang="en-US" sz="2446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С момента принятия Конституции Республики Беларусь состоялись четыре республиканских референдума: </a:t>
            </a:r>
          </a:p>
          <a:p>
            <a:pPr algn="ctr">
              <a:lnSpc>
                <a:spcPts val="2935"/>
              </a:lnSpc>
            </a:pPr>
            <a:r>
              <a:rPr lang="en-US" sz="2446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14 мая 1995 г., </a:t>
            </a:r>
          </a:p>
          <a:p>
            <a:pPr algn="ctr">
              <a:lnSpc>
                <a:spcPts val="2935"/>
              </a:lnSpc>
            </a:pPr>
            <a:r>
              <a:rPr lang="en-US" sz="2446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24 ноября 1996 г., 17 октября 2004 г. и 27 февраля 2022 г. </a:t>
            </a:r>
          </a:p>
          <a:p>
            <a:pPr algn="ctr">
              <a:lnSpc>
                <a:spcPts val="3055"/>
              </a:lnSpc>
            </a:pPr>
            <a:r>
              <a:rPr lang="en-US" sz="2546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В 2022 году в ходе обсуждения изменений и дополнений в Основной Закон большинство людей были категорически против любых ограничений власти Главы государства, в борьбе за независимость </a:t>
            </a:r>
          </a:p>
          <a:p>
            <a:pPr algn="ctr">
              <a:lnSpc>
                <a:spcPts val="3055"/>
              </a:lnSpc>
            </a:pPr>
            <a:r>
              <a:rPr lang="en-US" sz="2546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и суверенитет сплотившим вокруг себя подлинно патриотические силы.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6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7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9548" y="724250"/>
            <a:ext cx="8841845" cy="927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12"/>
              </a:lnSpc>
            </a:pPr>
            <a:r>
              <a:rPr lang="en-US" sz="4344" dirty="0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А.Г.Лукашенко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неоднократно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прямо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открыто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высказывался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о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своем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президентстве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Как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заявил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Глава</a:t>
            </a:r>
            <a:r>
              <a:rPr lang="en-US" sz="4344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государства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br>
              <a:rPr lang="ru-RU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6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июля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2023 г.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встрече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br>
              <a:rPr lang="ru-RU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 </a:t>
            </a:r>
            <a:r>
              <a:rPr lang="en-US" sz="4344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журналистами</a:t>
            </a:r>
            <a:r>
              <a:rPr lang="en-US" sz="4344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”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Если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вы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думаете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что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находясь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у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этой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власти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я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что-то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чрезмерное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получил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и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получил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ли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вообще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вы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ошибаетесь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.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Ничего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подобного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. Я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работаю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на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большой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высокой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должности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которую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мне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доверил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народ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.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Работаю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. А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не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4344" dirty="0" err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властвую</a:t>
            </a:r>
            <a:r>
              <a:rPr lang="en-US" sz="4344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“.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91227" y="3146547"/>
            <a:ext cx="4122878" cy="3570227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7067" r="-2706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3473011" y="5030935"/>
            <a:ext cx="4179059" cy="3618877"/>
            <a:chOff x="0" y="0"/>
            <a:chExt cx="4282440" cy="370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5422" r="-1542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347575" y="7012625"/>
            <a:ext cx="3810182" cy="3274375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473011" y="1214084"/>
            <a:ext cx="4023680" cy="3457850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347575" y="-423104"/>
            <a:ext cx="3810182" cy="3274375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59044"/>
            <a:ext cx="16121020" cy="8576339"/>
            <a:chOff x="0" y="0"/>
            <a:chExt cx="4245865" cy="2258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865" cy="2258789"/>
            </a:xfrm>
            <a:custGeom>
              <a:avLst/>
              <a:gdLst/>
              <a:ahLst/>
              <a:cxnLst/>
              <a:rect l="l" t="t" r="r" b="b"/>
              <a:pathLst>
                <a:path w="4245865" h="2258789">
                  <a:moveTo>
                    <a:pt x="0" y="0"/>
                  </a:moveTo>
                  <a:lnTo>
                    <a:pt x="4245865" y="0"/>
                  </a:lnTo>
                  <a:lnTo>
                    <a:pt x="4245865" y="2258789"/>
                  </a:lnTo>
                  <a:lnTo>
                    <a:pt x="0" y="22587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236002"/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ru-RU" sz="7200" dirty="0"/>
            </a:p>
            <a:p>
              <a:pPr algn="ctr"/>
              <a:endParaRPr lang="ru-RU" sz="7200" dirty="0"/>
            </a:p>
            <a:p>
              <a:pPr algn="ctr"/>
              <a:endParaRPr lang="ru-RU" sz="7200" dirty="0"/>
            </a:p>
            <a:p>
              <a:pPr algn="ctr"/>
              <a:r>
                <a:rPr lang="ru-RU" sz="7200" dirty="0"/>
                <a:t>Видео отдельно в архиве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45865" cy="2296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2976030" cy="1230637"/>
            <a:chOff x="0" y="0"/>
            <a:chExt cx="783810" cy="3241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3810" cy="324119"/>
            </a:xfrm>
            <a:custGeom>
              <a:avLst/>
              <a:gdLst/>
              <a:ahLst/>
              <a:cxnLst/>
              <a:rect l="l" t="t" r="r" b="b"/>
              <a:pathLst>
                <a:path w="783810" h="324119">
                  <a:moveTo>
                    <a:pt x="0" y="0"/>
                  </a:moveTo>
                  <a:lnTo>
                    <a:pt x="783810" y="0"/>
                  </a:lnTo>
                  <a:lnTo>
                    <a:pt x="783810" y="324119"/>
                  </a:lnTo>
                  <a:lnTo>
                    <a:pt x="0" y="324119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83810" cy="362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11970" y="8231841"/>
            <a:ext cx="2976030" cy="1230637"/>
            <a:chOff x="0" y="0"/>
            <a:chExt cx="783810" cy="3241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810" cy="324119"/>
            </a:xfrm>
            <a:custGeom>
              <a:avLst/>
              <a:gdLst/>
              <a:ahLst/>
              <a:cxnLst/>
              <a:rect l="l" t="t" r="r" b="b"/>
              <a:pathLst>
                <a:path w="783810" h="324119">
                  <a:moveTo>
                    <a:pt x="0" y="0"/>
                  </a:moveTo>
                  <a:lnTo>
                    <a:pt x="783810" y="0"/>
                  </a:lnTo>
                  <a:lnTo>
                    <a:pt x="783810" y="324119"/>
                  </a:lnTo>
                  <a:lnTo>
                    <a:pt x="0" y="324119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83810" cy="362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00342" y="1459044"/>
            <a:ext cx="9517322" cy="491597"/>
            <a:chOff x="0" y="0"/>
            <a:chExt cx="2506620" cy="129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6620" cy="129474"/>
            </a:xfrm>
            <a:custGeom>
              <a:avLst/>
              <a:gdLst/>
              <a:ahLst/>
              <a:cxnLst/>
              <a:rect l="l" t="t" r="r" b="b"/>
              <a:pathLst>
                <a:path w="2506620" h="129474">
                  <a:moveTo>
                    <a:pt x="0" y="0"/>
                  </a:moveTo>
                  <a:lnTo>
                    <a:pt x="2506620" y="0"/>
                  </a:lnTo>
                  <a:lnTo>
                    <a:pt x="2506620" y="129474"/>
                  </a:lnTo>
                  <a:lnTo>
                    <a:pt x="0" y="129474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506620" cy="167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123088" y="8117724"/>
            <a:ext cx="9517322" cy="491597"/>
            <a:chOff x="0" y="0"/>
            <a:chExt cx="2506620" cy="1294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06620" cy="129474"/>
            </a:xfrm>
            <a:custGeom>
              <a:avLst/>
              <a:gdLst/>
              <a:ahLst/>
              <a:cxnLst/>
              <a:rect l="l" t="t" r="r" b="b"/>
              <a:pathLst>
                <a:path w="2506620" h="129474">
                  <a:moveTo>
                    <a:pt x="0" y="0"/>
                  </a:moveTo>
                  <a:lnTo>
                    <a:pt x="2506620" y="0"/>
                  </a:lnTo>
                  <a:lnTo>
                    <a:pt x="2506620" y="129474"/>
                  </a:lnTo>
                  <a:lnTo>
                    <a:pt x="0" y="129474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506620" cy="167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129301" y="129014"/>
            <a:ext cx="12338661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236002"/>
                </a:solidFill>
                <a:latin typeface="Lora Bold"/>
                <a:ea typeface="Lora Bold"/>
                <a:cs typeface="Lora Bold"/>
                <a:sym typeface="Lora Bold"/>
              </a:rPr>
              <a:t>Знаковые достижения и вехи в истории суверенной Беларуси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8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7210" y="306104"/>
            <a:ext cx="17433369" cy="306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Планируя 30 лет назад развитие суверенной Беларуси, Президент во главу государственной политики поставил человека, его интересы и потребности. Белорусские специалисты начали штудировать науку маркетинга, логистики, мировую конъюнктуру цен. Вместе с ростом экспорта стал наращиваться инвестиционный импорт. Валюта вкладывалась в обновление производств.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000000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409920" y="3732175"/>
            <a:ext cx="3468160" cy="6305084"/>
            <a:chOff x="0" y="0"/>
            <a:chExt cx="44708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087" cy="812800"/>
            </a:xfrm>
            <a:custGeom>
              <a:avLst/>
              <a:gdLst/>
              <a:ahLst/>
              <a:cxnLst/>
              <a:rect l="l" t="t" r="r" b="b"/>
              <a:pathLst>
                <a:path w="447087" h="812800">
                  <a:moveTo>
                    <a:pt x="223544" y="0"/>
                  </a:moveTo>
                  <a:lnTo>
                    <a:pt x="447087" y="203200"/>
                  </a:lnTo>
                  <a:lnTo>
                    <a:pt x="447087" y="609600"/>
                  </a:lnTo>
                  <a:lnTo>
                    <a:pt x="223544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223544" y="0"/>
                  </a:lnTo>
                  <a:close/>
                </a:path>
              </a:pathLst>
            </a:custGeom>
            <a:solidFill>
              <a:srgbClr val="24232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2075"/>
              <a:ext cx="447087" cy="581025"/>
            </a:xfrm>
            <a:prstGeom prst="rect">
              <a:avLst/>
            </a:prstGeom>
          </p:spPr>
          <p:txBody>
            <a:bodyPr lIns="50579" tIns="50579" rIns="50579" bIns="50579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09920" y="3263934"/>
            <a:ext cx="3468160" cy="6305084"/>
            <a:chOff x="0" y="0"/>
            <a:chExt cx="44708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7087" cy="812800"/>
            </a:xfrm>
            <a:custGeom>
              <a:avLst/>
              <a:gdLst/>
              <a:ahLst/>
              <a:cxnLst/>
              <a:rect l="l" t="t" r="r" b="b"/>
              <a:pathLst>
                <a:path w="447087" h="812800">
                  <a:moveTo>
                    <a:pt x="223544" y="0"/>
                  </a:moveTo>
                  <a:lnTo>
                    <a:pt x="447087" y="203200"/>
                  </a:lnTo>
                  <a:lnTo>
                    <a:pt x="447087" y="609600"/>
                  </a:lnTo>
                  <a:lnTo>
                    <a:pt x="223544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223544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2075"/>
              <a:ext cx="447087" cy="581025"/>
            </a:xfrm>
            <a:prstGeom prst="rect">
              <a:avLst/>
            </a:prstGeom>
          </p:spPr>
          <p:txBody>
            <a:bodyPr lIns="50579" tIns="50579" rIns="50579" bIns="50579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654625" y="4781725"/>
            <a:ext cx="2958732" cy="361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3"/>
              </a:lnSpc>
              <a:spcBef>
                <a:spcPct val="0"/>
              </a:spcBef>
            </a:pPr>
            <a:r>
              <a:rPr lang="en-US" sz="208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Фактически только с середины 1990-х годов в республике был дан старт исследованиям и разработкам на основе традиций уникальной советской белорусской науки.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47403" y="2485806"/>
            <a:ext cx="6175771" cy="7720039"/>
            <a:chOff x="0" y="0"/>
            <a:chExt cx="8234361" cy="1029338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711583"/>
              <a:ext cx="8234361" cy="9581802"/>
              <a:chOff x="0" y="0"/>
              <a:chExt cx="6985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24232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7648" tIns="57648" rIns="57648" bIns="5764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8234361" cy="9581802"/>
              <a:chOff x="0" y="0"/>
              <a:chExt cx="6985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236002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7648" tIns="57648" rIns="57648" bIns="5764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65883" y="1986272"/>
              <a:ext cx="6902596" cy="6415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Lora Bold"/>
                  <a:ea typeface="Lora Bold"/>
                  <a:cs typeface="Lora Bold"/>
                  <a:sym typeface="Lora Bold"/>
                </a:rPr>
                <a:t> ”Мы сумели сделать нашу страну не только суверенной, но и экономически независимой, что гораздо сложнее. У нас сохранена и приумножена общенародная собственность. Наша экономика развивается не за счет чьих-то подачек, а за счет нашего собственного труда“, – отметил белорусский лидер 2 марта 2006 г. на третьем ВНС.</a:t>
              </a:r>
            </a:p>
            <a:p>
              <a:pPr algn="ctr">
                <a:lnSpc>
                  <a:spcPts val="1732"/>
                </a:lnSpc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44808" y="3019494"/>
            <a:ext cx="6175771" cy="7186352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423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7648" tIns="57648" rIns="57648" bIns="5764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844808" y="2485806"/>
            <a:ext cx="6175771" cy="7186352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3600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7648" tIns="57648" rIns="57648" bIns="5764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206131" y="3694075"/>
            <a:ext cx="5453125" cy="518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7"/>
              </a:lnSpc>
            </a:pPr>
            <a:r>
              <a:rPr lang="en-US" sz="2262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Под руководством Главы государства </a:t>
            </a:r>
          </a:p>
          <a:p>
            <a:pPr algn="ctr">
              <a:lnSpc>
                <a:spcPts val="3167"/>
              </a:lnSpc>
              <a:spcBef>
                <a:spcPct val="0"/>
              </a:spcBef>
            </a:pPr>
            <a:r>
              <a:rPr lang="en-US" sz="2262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в 2000-е годы реализованы многие высокотехнологические и инфраструктурные проекты, которые сегодня являются драйверами развития Беларуси. Впервые в истории белорусского государства на орбитальной станции побывал гражданин Республики Беларусь – наша страна получила статус современной космической державы. 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7347714" y="9372239"/>
            <a:ext cx="940286" cy="808058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18B0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9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2467</Words>
  <Application>Microsoft Office PowerPoint</Application>
  <PresentationFormat>Произвольный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Poppins Semi-Bold Italics</vt:lpstr>
      <vt:lpstr>Lora</vt:lpstr>
      <vt:lpstr>Arial</vt:lpstr>
      <vt:lpstr>Calibri</vt:lpstr>
      <vt:lpstr>Lora Italics</vt:lpstr>
      <vt:lpstr>Lora Bold Italics</vt:lpstr>
      <vt:lpstr>Lora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СИЛЬНЫЙ ЛИДЕР – ГАРАНТ СТАБИЛЬНОСТИ И БЕЗОПАСНОСТИ ГОСУДАРСТВА: К 30-ЛЕТИЮ ИНСТИТУТА ПРЕЗИДЕНТСТВА В РЕСПУБЛИКЕ БЕЛАРУСЬ</dc:title>
  <dc:creator>User</dc:creator>
  <cp:lastModifiedBy>User</cp:lastModifiedBy>
  <cp:revision>4</cp:revision>
  <dcterms:created xsi:type="dcterms:W3CDTF">2006-08-16T00:00:00Z</dcterms:created>
  <dcterms:modified xsi:type="dcterms:W3CDTF">2024-07-15T12:17:31Z</dcterms:modified>
  <dc:identifier>DAGLAEoaHtM</dc:identifier>
</cp:coreProperties>
</file>