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58" r:id="rId6"/>
    <p:sldId id="259" r:id="rId7"/>
    <p:sldId id="260" r:id="rId8"/>
    <p:sldId id="281" r:id="rId9"/>
    <p:sldId id="262" r:id="rId10"/>
    <p:sldId id="263" r:id="rId11"/>
    <p:sldId id="264" r:id="rId12"/>
    <p:sldId id="266" r:id="rId13"/>
    <p:sldId id="282" r:id="rId14"/>
    <p:sldId id="267" r:id="rId15"/>
    <p:sldId id="268" r:id="rId16"/>
    <p:sldId id="269" r:id="rId17"/>
    <p:sldId id="270" r:id="rId18"/>
    <p:sldId id="28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5" d="100"/>
          <a:sy n="135" d="100"/>
        </p:scale>
        <p:origin x="84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3719072" cy="5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59832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812652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ИНФОРМАЦИОННАЯ ГИГИЕНА: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32242" y="1501537"/>
            <a:ext cx="342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 СТАТЬ ЖЕРТВОЙ ДЕЗИНФОРМАЦИИ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01870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851920" y="2715766"/>
            <a:ext cx="4500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/>
              <a:t>Единый день </a:t>
            </a:r>
            <a:br>
              <a:rPr lang="ru-RU" sz="2500" b="1" dirty="0"/>
            </a:br>
            <a:r>
              <a:rPr lang="ru-RU" sz="2500" b="1" dirty="0"/>
              <a:t>информирования населения </a:t>
            </a:r>
            <a:br>
              <a:rPr lang="ru-RU" sz="2500" b="1" dirty="0"/>
            </a:br>
            <a:r>
              <a:rPr lang="ru-RU" sz="2500" b="1" dirty="0"/>
              <a:t>август 2024 г.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72995" y="1025317"/>
            <a:ext cx="5837958" cy="3346632"/>
            <a:chOff x="272995" y="1025317"/>
            <a:chExt cx="5837958" cy="33466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3941" y="1743418"/>
              <a:ext cx="4644721" cy="2628531"/>
            </a:xfrm>
            <a:prstGeom prst="rect">
              <a:avLst/>
            </a:prstGeom>
            <a:solidFill>
              <a:srgbClr val="182C7F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25344" y="1954361"/>
              <a:ext cx="42479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Европа – это "сад", </a:t>
              </a:r>
              <a:b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окружающий её мир – "джунгли", способные вторгнуться в хорошо отлаженный европейский механизм…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2995" y="1025317"/>
              <a:ext cx="8426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091382" y="1654278"/>
              <a:ext cx="10195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15596" y="3651870"/>
              <a:ext cx="387578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Глава </a:t>
              </a:r>
              <a:r>
                <a:rPr lang="ru-RU" sz="17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евродипломатии</a:t>
              </a:r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Жозеп</a:t>
              </a:r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Боррель</a:t>
              </a:r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2022 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89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2629"/>
            <a:ext cx="37969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5896" y="843558"/>
            <a:ext cx="469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ФЕЙК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</a:rPr>
              <a:t>(от англ. </a:t>
            </a:r>
            <a:r>
              <a:rPr lang="en-US" i="1" dirty="0">
                <a:solidFill>
                  <a:schemeClr val="bg1"/>
                </a:solidFill>
              </a:rPr>
              <a:t>fake</a:t>
            </a:r>
            <a:r>
              <a:rPr lang="ru-RU" i="1" dirty="0">
                <a:solidFill>
                  <a:schemeClr val="bg1"/>
                </a:solidFill>
              </a:rPr>
              <a:t> – «</a:t>
            </a:r>
            <a:r>
              <a:rPr lang="be-BY" i="1" dirty="0">
                <a:solidFill>
                  <a:schemeClr val="bg1"/>
                </a:solidFill>
              </a:rPr>
              <a:t>подделка</a:t>
            </a:r>
            <a:r>
              <a:rPr lang="ru-RU" i="1" dirty="0">
                <a:solidFill>
                  <a:schemeClr val="bg1"/>
                </a:solidFill>
              </a:rPr>
              <a:t>»</a:t>
            </a:r>
            <a:r>
              <a:rPr lang="be-BY" i="1" dirty="0">
                <a:solidFill>
                  <a:schemeClr val="bg1"/>
                </a:solidFill>
              </a:rPr>
              <a:t>)</a:t>
            </a:r>
            <a:r>
              <a:rPr lang="be-BY" dirty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5485" y="1429529"/>
            <a:ext cx="4675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dirty="0">
                <a:solidFill>
                  <a:schemeClr val="bg1"/>
                </a:solidFill>
              </a:rPr>
              <a:t>ложная </a:t>
            </a:r>
            <a:r>
              <a:rPr lang="ru-RU" sz="2000" dirty="0">
                <a:solidFill>
                  <a:schemeClr val="bg1"/>
                </a:solidFill>
              </a:rPr>
              <a:t>либо вводящая в заблуждение информация, которая выдается за реальную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96052" y="2715766"/>
            <a:ext cx="1996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НА</a:t>
            </a:r>
            <a:r>
              <a:rPr lang="ru-RU" sz="6000" b="1" dirty="0"/>
              <a:t>70%</a:t>
            </a:r>
            <a:endParaRPr lang="ru-RU" sz="6000" b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511" y="35839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«утки», </a:t>
            </a:r>
            <a:r>
              <a:rPr lang="ru-RU" dirty="0" err="1"/>
              <a:t>фейки</a:t>
            </a:r>
            <a:r>
              <a:rPr lang="ru-RU" dirty="0"/>
              <a:t>, ложь и клевета распространяются быстрее истины </a:t>
            </a:r>
          </a:p>
          <a:p>
            <a:r>
              <a:rPr lang="ru-RU" dirty="0"/>
              <a:t>(по оценкам зарубежных экспертов)</a:t>
            </a:r>
          </a:p>
        </p:txBody>
      </p:sp>
    </p:spTree>
    <p:extLst>
      <p:ext uri="{BB962C8B-B14F-4D97-AF65-F5344CB8AC3E}">
        <p14:creationId xmlns:p14="http://schemas.microsoft.com/office/powerpoint/2010/main" val="883303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3"/>
            <a:ext cx="7092280" cy="1879293"/>
          </a:xfrm>
          <a:prstGeom prst="rect">
            <a:avLst/>
          </a:prstGeom>
          <a:solidFill>
            <a:srgbClr val="182C7F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7877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СОЗДАТЕЛЕЙ ФЕЙКА: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3567" y="3238430"/>
            <a:ext cx="6555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«перехват» информационной повестки </a:t>
            </a:r>
            <a:b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власти, у государственных СМИ, у субъектов гражданского общества и «замыкание» ее на себя</a:t>
            </a:r>
          </a:p>
        </p:txBody>
      </p:sp>
    </p:spTree>
    <p:extLst>
      <p:ext uri="{BB962C8B-B14F-4D97-AF65-F5344CB8AC3E}">
        <p14:creationId xmlns:p14="http://schemas.microsoft.com/office/powerpoint/2010/main" val="392958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771550"/>
            <a:ext cx="2411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информационной войны.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 </a:t>
            </a:r>
            <a:b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российского сериала</a:t>
            </a:r>
          </a:p>
        </p:txBody>
      </p:sp>
      <p:pic>
        <p:nvPicPr>
          <p:cNvPr id="3" name="Информационная война_ как это делается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049"/>
          <a:stretch>
            <a:fillRect/>
          </a:stretch>
        </p:blipFill>
        <p:spPr>
          <a:xfrm>
            <a:off x="2731736" y="524933"/>
            <a:ext cx="5008616" cy="3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09480" y="446938"/>
            <a:ext cx="5461388" cy="118870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419872" y="810458"/>
            <a:ext cx="44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РОДИТЕЛЯМ: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61508" y="670526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1851670"/>
            <a:ext cx="525658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00" fontAlgn="base"/>
            <a:r>
              <a:rPr lang="ru-RU" sz="1400" dirty="0"/>
              <a:t>храните имена пользователей и пароли в безопасности;</a:t>
            </a:r>
          </a:p>
          <a:p>
            <a:pPr fontAlgn="base"/>
            <a:endParaRPr lang="ru-RU" sz="1400" dirty="0"/>
          </a:p>
          <a:p>
            <a:pPr fontAlgn="base">
              <a:lnSpc>
                <a:spcPct val="50000"/>
              </a:lnSpc>
            </a:pPr>
            <a:r>
              <a:rPr lang="ru-RU" sz="1400" dirty="0"/>
              <a:t>периодически меняйте пароли;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не разглашайте личную информацию о себе и детях в Интернете, которая могла бы помочь интернет-хищникам найти ваших детей;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будьте внимательны в социальных сетях. Напомните детям, что все опубликованное в Интернете сразу становится общедоступным; 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опасность передачи </a:t>
            </a:r>
            <a:r>
              <a:rPr lang="ru-RU" sz="1400" dirty="0" err="1"/>
              <a:t>геоданных</a:t>
            </a:r>
            <a:r>
              <a:rPr lang="ru-RU" sz="1400" dirty="0"/>
              <a:t>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создайте совместно с детьми список правил использования Интернета;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194310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22631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26695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329946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417108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41528" y="46195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5226" y="3795886"/>
            <a:ext cx="5818774" cy="873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457783"/>
            <a:ext cx="52565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используйте одинаковые правила при общении онлайн и лично;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научите детей тому, что к онлайн и к личному общению применимы одни и те же правила;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установите родительский контроль;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используйте антивирусные программы на всех устройствах;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расскажите о существовании фальшивых рекламных объявлений;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детям об опасности личных встреч с незнакомцами;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периодически смотрите истории поиска в Интернете</a:t>
            </a:r>
          </a:p>
          <a:p>
            <a:pPr fontAlgn="base"/>
            <a:endParaRPr lang="ru-RU" sz="1400" dirty="0"/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Продемонстрируйте детям максимальную открытость </a:t>
            </a:r>
            <a:br>
              <a:rPr lang="ru-RU" sz="1400" dirty="0"/>
            </a:br>
            <a:r>
              <a:rPr lang="ru-RU" sz="1400" dirty="0"/>
              <a:t>при отслеживании их действий в Интернете, </a:t>
            </a:r>
            <a:br>
              <a:rPr lang="ru-RU" sz="1400" dirty="0"/>
            </a:br>
            <a:r>
              <a:rPr lang="ru-RU" sz="1400" dirty="0"/>
              <a:t>чтобы они не ощущали, что за ними шпионят.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49722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9421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163564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199568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247476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2287" y="28642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02287" y="32960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9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64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463" y="2568018"/>
            <a:ext cx="520665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943708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3067" y="2612275"/>
            <a:ext cx="5467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Министерства внутренних дел </a:t>
            </a:r>
            <a:b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профилактике киберпреступлений </a:t>
            </a:r>
            <a:br>
              <a:rPr lang="be-BY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(аудио-, видеоролики, инфографика, памятки)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50" y="3687081"/>
            <a:ext cx="1224930" cy="1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4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30584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Академия управления\фото1\график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10394" r="3922" b="2151"/>
          <a:stretch/>
        </p:blipFill>
        <p:spPr bwMode="auto">
          <a:xfrm>
            <a:off x="3995936" y="123479"/>
            <a:ext cx="5148063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6"/>
            <a:ext cx="3456384" cy="190821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00021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доверия населения Беларуси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государственным СМИ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787774"/>
            <a:ext cx="33843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Уровень доверия белорусов </a:t>
            </a:r>
            <a:br>
              <a:rPr lang="ru-RU" sz="1900" dirty="0"/>
            </a:br>
            <a:r>
              <a:rPr lang="ru-RU" sz="1900" dirty="0"/>
              <a:t>государственным средствам массовой информации растет и составляет на 2023 год </a:t>
            </a:r>
            <a:br>
              <a:rPr lang="ru-RU" sz="1900" dirty="0"/>
            </a:br>
            <a:r>
              <a:rPr lang="ru-RU" sz="1900" dirty="0"/>
              <a:t>почти 55%</a:t>
            </a: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85697" y="2047587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84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3130" r="1369"/>
          <a:stretch/>
        </p:blipFill>
        <p:spPr bwMode="auto">
          <a:xfrm>
            <a:off x="0" y="0"/>
            <a:ext cx="9144000" cy="50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83517"/>
            <a:ext cx="3582144" cy="187220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1297" y="564526"/>
            <a:ext cx="34563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средствах массовой информации 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июля 2024 года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385697" y="233006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297" y="3651870"/>
            <a:ext cx="3654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Зарегистрированы </a:t>
            </a:r>
            <a:br>
              <a:rPr lang="ru-RU" i="1" dirty="0"/>
            </a:br>
            <a:r>
              <a:rPr lang="ru-RU" i="1" dirty="0"/>
              <a:t>в Государственном реестре средств массовой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87288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94"/>
            <a:ext cx="3061508" cy="51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669516" y="389843"/>
            <a:ext cx="51845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 октября 2023 г. в Уголовный кодекс </a:t>
            </a:r>
            <a:r>
              <a:rPr lang="ru-RU" sz="1600" b="1" dirty="0"/>
              <a:t>Республики Польша </a:t>
            </a:r>
            <a:r>
              <a:rPr lang="ru-RU" sz="1600" dirty="0"/>
              <a:t>внесена поправка, предусматривающая наказание за дезинформацию – не менее 8 лет лишения свободы за распространение ложной или вводящей в заблуждение информации, которая направлена «на серьезное нарушение политической системы или экономики Республики Польша».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ОАЭ</a:t>
            </a:r>
            <a:r>
              <a:rPr lang="ru-RU" sz="1600" dirty="0"/>
              <a:t> за распространение ложной, вредоносной или вводящей в заблуждение информации предусмотрен штраф в размере около 27,4 тыс. долларов США </a:t>
            </a:r>
            <a:br>
              <a:rPr lang="ru-RU" sz="1600" dirty="0"/>
            </a:br>
            <a:r>
              <a:rPr lang="ru-RU" sz="1600" dirty="0"/>
              <a:t>и заключение под стражу на срок от 1 года. 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Республике Корея </a:t>
            </a:r>
            <a:r>
              <a:rPr lang="ru-RU" sz="1600" dirty="0"/>
              <a:t>в случае распространения ложной информации или клеветы нарушителю грозит до 5 лет лишения свободы или штраф до 7 тыс. долларов США.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270" y="1635646"/>
            <a:ext cx="19182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49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4"/>
            <a:ext cx="5461388" cy="1800200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812663"/>
            <a:ext cx="4705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цифровое устройство – компьютер ENIAC (1946 год) весил 30 тонн и занимал помещение площадью 140 кв. м.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Последняя версия смартфона от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весит 170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Академия управления\фото1\hand_iphonex_mockup_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3" y="236483"/>
            <a:ext cx="5364088" cy="49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7884" r="32970" b="7354"/>
          <a:stretch/>
        </p:blipFill>
        <p:spPr bwMode="auto">
          <a:xfrm>
            <a:off x="-36512" y="0"/>
            <a:ext cx="3124200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1" y="1347614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10.2. </a:t>
            </a:r>
            <a:r>
              <a:rPr lang="ru-RU" sz="1600" dirty="0"/>
              <a:t>«Оскорбление», </a:t>
            </a:r>
            <a:r>
              <a:rPr lang="ru-RU" sz="1600" b="1" dirty="0"/>
              <a:t>статья 24.4. </a:t>
            </a:r>
            <a:r>
              <a:rPr lang="ru-RU" sz="1600" dirty="0"/>
              <a:t>«Оскорбление должностного лица при исполнении им служебных полномочий», </a:t>
            </a:r>
            <a:r>
              <a:rPr lang="ru-RU" sz="1600" b="1" dirty="0"/>
              <a:t>статья 19.6. </a:t>
            </a:r>
            <a:r>
              <a:rPr lang="ru-RU" sz="1600" dirty="0"/>
              <a:t>«Заведомо ложное сообщение»,</a:t>
            </a:r>
            <a:r>
              <a:rPr lang="ru-RU" sz="1600" b="1" dirty="0"/>
              <a:t> статья 19.11. </a:t>
            </a:r>
            <a:r>
              <a:rPr lang="ru-RU" sz="1600" dirty="0"/>
              <a:t>«Распространение, изготовление, хранение, перевозка информационной продукции, содержащей призывы к экстремистской деятельности или пропагандирующей такую деятельность», </a:t>
            </a:r>
            <a:r>
              <a:rPr lang="ru-RU" sz="1600" b="1" dirty="0"/>
              <a:t>статья 23.4.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23.5.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24.22</a:t>
            </a:r>
            <a:r>
              <a:rPr lang="ru-RU" sz="1600" dirty="0"/>
              <a:t>. «Распространение средствами массовой информации заведомо ложных сведений, порочащих честь и достоинство Президента Республики Беларусь»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61949" y="400021"/>
            <a:ext cx="72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ответственность в соответствии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Кодексом об административных правонарушениях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489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Академия управления\фото1\5vMdjmrtanQ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276"/>
            <a:ext cx="3061508" cy="51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0" y="1336576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188. </a:t>
            </a:r>
            <a:r>
              <a:rPr lang="ru-RU" sz="1600" dirty="0"/>
              <a:t>«Клевета», </a:t>
            </a:r>
            <a:r>
              <a:rPr lang="ru-RU" sz="1600" b="1" dirty="0"/>
              <a:t>статья 198-1.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203-1. </a:t>
            </a:r>
            <a:r>
              <a:rPr lang="ru-RU" sz="1600" dirty="0"/>
              <a:t>«Незаконные действия в отношении информации о частной жизни и персональных данных», </a:t>
            </a:r>
            <a:r>
              <a:rPr lang="ru-RU" sz="1600" b="1" dirty="0"/>
              <a:t>статья 340. </a:t>
            </a:r>
            <a:r>
              <a:rPr lang="ru-RU" sz="1600" dirty="0"/>
              <a:t>«Заведомо ложное сообщение об опасности», </a:t>
            </a:r>
            <a:r>
              <a:rPr lang="ru-RU" sz="1600" b="1" dirty="0"/>
              <a:t>статья 349.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350. </a:t>
            </a:r>
            <a:r>
              <a:rPr lang="ru-RU" sz="1600" dirty="0"/>
              <a:t>«Уничтожение, блокирование или модификация компьютерной информации», </a:t>
            </a:r>
            <a:r>
              <a:rPr lang="ru-RU" sz="1600" b="1" dirty="0"/>
              <a:t>статья 352. </a:t>
            </a:r>
            <a:r>
              <a:rPr lang="ru-RU" sz="1600" dirty="0"/>
              <a:t>«Неправомерное завладение компьютерной информацией», </a:t>
            </a:r>
            <a:r>
              <a:rPr lang="ru-RU" sz="1600" b="1" dirty="0"/>
              <a:t>статья 367. </a:t>
            </a:r>
            <a:r>
              <a:rPr lang="ru-RU" sz="1600" dirty="0"/>
              <a:t>«Клевета в отношении Президента Республики Беларусь</a:t>
            </a:r>
            <a:r>
              <a:rPr lang="ru-RU" sz="1600" b="1" dirty="0"/>
              <a:t>», статья 368.</a:t>
            </a:r>
            <a:r>
              <a:rPr lang="ru-RU" sz="1600" dirty="0"/>
              <a:t> «Оскорбление Президента Республики Беларусь», </a:t>
            </a:r>
            <a:r>
              <a:rPr lang="ru-RU" sz="1600" b="1" dirty="0"/>
              <a:t>статья 369. </a:t>
            </a:r>
            <a:r>
              <a:rPr lang="ru-RU" sz="1600" dirty="0"/>
              <a:t>«Оскорбление представителя власти»,</a:t>
            </a:r>
            <a:r>
              <a:rPr lang="ru-RU" sz="1600" b="1" dirty="0"/>
              <a:t> статья 369-1.</a:t>
            </a:r>
            <a:r>
              <a:rPr lang="ru-RU" sz="1600" dirty="0"/>
              <a:t> «Дискредитация Республики Беларусь»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61949" y="400021"/>
            <a:ext cx="663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Уголовная ответственность в соответствии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Уголовным кодексом Республики Беларусь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790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отличить правду от вымысла и не стать жертвой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2052603"/>
            <a:ext cx="487125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прочитайте всю новость, а не только заголовок;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 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изучите источник новости или статьи;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первоисточники информации;</a:t>
            </a:r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автора материала;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 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другие, альтернативные источники;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если это новость в соцсетях, посмотрите, кто ей поделился;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5329" y="215716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0019" y="259220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0019" y="304021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0019" y="346479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0019" y="388937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39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отличить правду от вымысла и не стать жертвой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4141272" y="461103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4085" y="42046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1635646"/>
            <a:ext cx="47272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в социальных сетях могут звучать призывы поделиться срочно какой-то новостью – это может стать дополнительным поводом для проверки информации; </a:t>
            </a:r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если это пост в социальных сетях, проверьте аккаунт пользователя; 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даже если это ваш друг, убедитесь в том, что он компетентен в том, о чем пишет; 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запоминайте информационные ресурсы, которым можно и особенно которым нельзя верить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54070" y="170765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4070" y="276144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4070" y="346685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54070" y="40936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34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Академия управления\фото1\_a79cc721-a99d-43cc-bcdb-aa55ace7ff15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8" y="0"/>
            <a:ext cx="32155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227917"/>
            <a:ext cx="5259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/>
              <a:t>В 2023 году в Беларуси ограничен доступ </a:t>
            </a:r>
            <a:br>
              <a:rPr lang="ru-RU" sz="1750" dirty="0"/>
            </a:br>
            <a:r>
              <a:rPr lang="ru-RU" sz="1750" dirty="0"/>
              <a:t>к </a:t>
            </a:r>
            <a:r>
              <a:rPr lang="ru-RU" sz="1750" b="1" dirty="0"/>
              <a:t>3 388</a:t>
            </a:r>
            <a:r>
              <a:rPr lang="ru-RU" sz="1750" dirty="0"/>
              <a:t>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br>
              <a:rPr lang="ru-RU" sz="1750" dirty="0"/>
            </a:br>
            <a:r>
              <a:rPr lang="ru-RU" sz="1750" dirty="0"/>
              <a:t>в первом полугодии 2024 г. – к </a:t>
            </a:r>
            <a:r>
              <a:rPr lang="ru-RU" sz="1750" b="1" dirty="0"/>
              <a:t>1 495</a:t>
            </a:r>
            <a:r>
              <a:rPr lang="ru-RU" sz="1750" dirty="0"/>
              <a:t>. </a:t>
            </a:r>
            <a:br>
              <a:rPr lang="ru-RU" sz="1750" dirty="0"/>
            </a:br>
            <a:r>
              <a:rPr lang="ru-RU" sz="1750" dirty="0"/>
              <a:t>Из них за распространение экстремистских материалов в 2023 году ограничен доступ </a:t>
            </a:r>
            <a:br>
              <a:rPr lang="ru-RU" sz="1750" dirty="0"/>
            </a:br>
            <a:r>
              <a:rPr lang="ru-RU" sz="1750" dirty="0"/>
              <a:t>к 1 565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br>
              <a:rPr lang="ru-RU" sz="1750" dirty="0"/>
            </a:br>
            <a:r>
              <a:rPr lang="ru-RU" sz="1750" dirty="0"/>
              <a:t>за 6 месяцев 2024 г. – к 1 004 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.</a:t>
            </a:r>
          </a:p>
          <a:p>
            <a:br>
              <a:rPr lang="ru-RU" sz="1750" dirty="0"/>
            </a:br>
            <a:r>
              <a:rPr lang="ru-RU" sz="1750" dirty="0"/>
              <a:t>В республиканский список экстремистских материалов в первом полугодии 2024 г. </a:t>
            </a:r>
            <a:r>
              <a:rPr lang="ru-RU" sz="1750" dirty="0" err="1"/>
              <a:t>Мининформом</a:t>
            </a:r>
            <a:r>
              <a:rPr lang="ru-RU" sz="1750" dirty="0"/>
              <a:t> внесено </a:t>
            </a:r>
            <a:r>
              <a:rPr lang="ru-RU" sz="1750" b="1" dirty="0"/>
              <a:t>1 237</a:t>
            </a:r>
            <a:r>
              <a:rPr lang="ru-RU" sz="1750" dirty="0"/>
              <a:t> материалов </a:t>
            </a:r>
            <a:br>
              <a:rPr lang="ru-RU" sz="1750" dirty="0"/>
            </a:br>
            <a:r>
              <a:rPr lang="ru-RU" sz="1750" dirty="0"/>
              <a:t>(в 2023 году – 1 735; в 2022 году – 1 381).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87825" y="3579861"/>
            <a:ext cx="5907748" cy="134434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9155" y="3651868"/>
            <a:ext cx="510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список экстремистских материалов размещен на сайте Министерства информации Республики Беларусь mininform.gov.by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6889" y="442395"/>
            <a:ext cx="1582266" cy="1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779" y="3579861"/>
            <a:ext cx="1344345" cy="13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85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854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641" y="1910934"/>
            <a:ext cx="412653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770" y="1914666"/>
            <a:ext cx="3600400" cy="98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ГИГИЕНА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187624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738" y="2046091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147814"/>
            <a:ext cx="5220072" cy="1440160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3237403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правил, которым необходимо следовать, чтобы эффективно работать </a:t>
            </a:r>
            <a:br>
              <a:rPr lang="ru-RU" dirty="0"/>
            </a:br>
            <a:r>
              <a:rPr lang="ru-RU" dirty="0"/>
              <a:t>с источниками информации, а также защититься от чужого деструктивного воздействия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01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104411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5" y="400021"/>
            <a:ext cx="7651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Как избавиться от постоянного  «информационного шума»: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9998" y="1852687"/>
            <a:ext cx="74984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создайте промежутки времени, свободные от «информационного шума»;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выделите время, в которое вы не потребляете информацию;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дайте статьям и видео «отлежаться», прежде чем их читать или смотреть;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читайте вечерние или утренние дайджесты новостей, уделяя больше внимания местным и профессиональным новостям;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профильтруйте свои подписки, отпишитесь от бесполезного контента, используйте </a:t>
            </a:r>
            <a:r>
              <a:rPr lang="ru-RU" dirty="0" err="1"/>
              <a:t>блокировщики</a:t>
            </a:r>
            <a:r>
              <a:rPr lang="ru-RU" dirty="0"/>
              <a:t> рекламы и отключите уведомления </a:t>
            </a:r>
            <a:br>
              <a:rPr lang="ru-RU" dirty="0"/>
            </a:br>
            <a:r>
              <a:rPr lang="ru-RU" dirty="0"/>
              <a:t>на телефоне</a:t>
            </a: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424428" y="4227934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91969" y="188482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1969" y="23212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1969" y="277151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12192" y="32538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1969" y="39156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14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3731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124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526726" y="1419622"/>
            <a:ext cx="5184575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боты часто не имеют </a:t>
            </a:r>
            <a:r>
              <a:rPr lang="ru-RU" sz="1600" dirty="0" err="1"/>
              <a:t>аватара</a:t>
            </a:r>
            <a:r>
              <a:rPr lang="ru-RU" sz="1600" dirty="0"/>
              <a:t> или используют абстрактные изображения, фотографии знаменитостей или животных;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профили ботов обычно не содержат личных данных.</a:t>
            </a:r>
            <a:br>
              <a:rPr lang="ru-RU" sz="1600" dirty="0"/>
            </a:br>
            <a:r>
              <a:rPr lang="ru-RU" sz="1600" dirty="0"/>
              <a:t>В друзьях ботов часто встречаются </a:t>
            </a:r>
            <a:r>
              <a:rPr lang="ru-RU" sz="1600" dirty="0" err="1"/>
              <a:t>фейковые</a:t>
            </a:r>
            <a:r>
              <a:rPr lang="ru-RU" sz="1600" dirty="0"/>
              <a:t>, удаленные или заблокированные страницы;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боты активно комментируют, используя одинаковые формулировки, распространяют рекламу, спам и ложную информацию;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опечатки и орфографические ошибки мешают боту воспринимать текст корректно;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боты не реагируют на аббревиатуры, сокращения и не понимают эмоциональный или саркастический контекст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03704" y="375507"/>
            <a:ext cx="5652672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17927" y="423767"/>
            <a:ext cx="5942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РАСПОЗНАТЬ,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НАСТОЯЩИЙ ПЕРЕД ВАМИ ЧЕЛОВЕК ИЛИ БОТ: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2640" y="1431703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12640" y="221868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12640" y="302066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08763" y="38349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12640" y="436228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64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0270"/>
            <a:ext cx="9144001" cy="51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065" y="2502360"/>
            <a:ext cx="7651868" cy="244565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2631583"/>
            <a:ext cx="72198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показывать реальную действительность. В конце концов это побеждает.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на день, на два. А потом все это развеется. Поэтому не надо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Не надо давать ложную неправильную информацию. Надо делать все достойно, красиво, чтобы потом не оправдываться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496" y="1817405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0901" y="2085989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419934" y="1000464"/>
            <a:ext cx="296762" cy="113507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02236" y="4086536"/>
            <a:ext cx="70261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встрече с Государственным секретарем Совета Безопасности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А.Г.Вольфовичем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сентября 2022 г.</a:t>
            </a:r>
          </a:p>
        </p:txBody>
      </p:sp>
    </p:spTree>
    <p:extLst>
      <p:ext uri="{BB962C8B-B14F-4D97-AF65-F5344CB8AC3E}">
        <p14:creationId xmlns:p14="http://schemas.microsoft.com/office/powerpoint/2010/main" val="1899682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5689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81" y="1200189"/>
            <a:ext cx="23042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7836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06659" y="505730"/>
            <a:ext cx="373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37341" y="4443958"/>
            <a:ext cx="270665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350505"/>
            <a:ext cx="3589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i="1" dirty="0"/>
              <a:t>Республиканский список экстремистских материалов размещен на сайте Министерства информации Республики Беларусь mininform.gov.by</a:t>
            </a:r>
            <a:endParaRPr lang="ru-RU" sz="1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5274" y="334295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500" i="1" dirty="0"/>
              <a:t>Информация Министерства внутренних дел Республики Беларусь </a:t>
            </a:r>
            <a:br>
              <a:rPr lang="be-BY" sz="1500" i="1" dirty="0"/>
            </a:br>
            <a:r>
              <a:rPr lang="be-BY" sz="1500" i="1" dirty="0"/>
              <a:t>по профилактике киберпреступлений </a:t>
            </a:r>
            <a:br>
              <a:rPr lang="be-BY" sz="1500" i="1" dirty="0"/>
            </a:br>
            <a:r>
              <a:rPr lang="be-BY" sz="1500" i="1" dirty="0"/>
              <a:t>(аудио-, видеоролики, инфографика, памятки)</a:t>
            </a:r>
            <a:endParaRPr lang="ru-RU" sz="1500" dirty="0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20" y="4568139"/>
            <a:ext cx="2083879" cy="4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фото1\график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r="4259"/>
          <a:stretch/>
        </p:blipFill>
        <p:spPr bwMode="auto">
          <a:xfrm>
            <a:off x="-1" y="0"/>
            <a:ext cx="9144001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230216" cy="11161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56515"/>
            <a:ext cx="396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Интернета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белорусов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067694"/>
            <a:ext cx="36724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Согласно «Глобальному инновационному индексу 2023», опубликованному Всемирной организацией интеллектуальной собственности,</a:t>
            </a:r>
            <a:r>
              <a:rPr lang="ru-RU" sz="1900" b="1" dirty="0"/>
              <a:t> Беларусь</a:t>
            </a:r>
            <a:r>
              <a:rPr lang="ru-RU" sz="1900" dirty="0"/>
              <a:t> </a:t>
            </a:r>
            <a:r>
              <a:rPr lang="ru-RU" sz="1900" b="1" dirty="0"/>
              <a:t>заняла</a:t>
            </a:r>
            <a:r>
              <a:rPr lang="ru-RU" sz="1900" dirty="0"/>
              <a:t> </a:t>
            </a:r>
            <a:r>
              <a:rPr lang="ru-RU" sz="1900" b="1" dirty="0"/>
              <a:t>22-е место среди 132-х </a:t>
            </a:r>
            <a:br>
              <a:rPr lang="ru-RU" sz="1900" b="1" dirty="0"/>
            </a:br>
            <a:r>
              <a:rPr lang="ru-RU" sz="1900" b="1" dirty="0"/>
              <a:t>государств по показателю «Доступ к ИКТ»</a:t>
            </a:r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36587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фото1\график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764"/>
          <a:stretch/>
        </p:blipFill>
        <p:spPr bwMode="auto">
          <a:xfrm>
            <a:off x="0" y="0"/>
            <a:ext cx="9163389" cy="51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483518"/>
            <a:ext cx="2718048" cy="15762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564526"/>
            <a:ext cx="2448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Белорусы </a:t>
            </a:r>
            <a:b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Сети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87774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 данным агентства </a:t>
            </a:r>
            <a:br>
              <a:rPr lang="ru-RU" i="1" dirty="0"/>
            </a:br>
            <a:r>
              <a:rPr lang="ru-RU" i="1" dirty="0" err="1"/>
              <a:t>We</a:t>
            </a:r>
            <a:r>
              <a:rPr lang="ru-RU" i="1" dirty="0"/>
              <a:t> </a:t>
            </a:r>
            <a:r>
              <a:rPr lang="ru-RU" i="1" dirty="0" err="1"/>
              <a:t>are</a:t>
            </a:r>
            <a:r>
              <a:rPr lang="ru-RU" i="1" dirty="0"/>
              <a:t> </a:t>
            </a:r>
            <a:r>
              <a:rPr lang="ru-RU" i="1" dirty="0" err="1"/>
              <a:t>Social</a:t>
            </a:r>
            <a:r>
              <a:rPr lang="ru-RU" i="1" dirty="0"/>
              <a:t>, в 2024 году проникновение Интернета в Беларуси составило 89,5%, России – 90,4%, Казахстане – 92,3%, Польше – 88,1%, Литве – 89%, Латвии – 92,9%, Украине – 79,2%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92652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2612" y="2904996"/>
            <a:ext cx="5461388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32440" y="3097777"/>
            <a:ext cx="180020" cy="90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57669" y="3032803"/>
            <a:ext cx="4278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интернет-инфраструктура потребляет </a:t>
            </a: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6%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12% производимого на Земле электричества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"/>
          <a:stretch/>
        </p:blipFill>
        <p:spPr bwMode="auto">
          <a:xfrm>
            <a:off x="251520" y="0"/>
            <a:ext cx="8892480" cy="51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59582"/>
            <a:ext cx="2664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середине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1980-х гг. человек получал за сутки информацию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объеме, эквивалентном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40–50 выпускам газет,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2010-е гг. «цифра» выросла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175 выпусков 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фото1\_968e87bc-3777-4bc2-83a1-5681d242d11f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0" y="0"/>
            <a:ext cx="9168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H="1">
            <a:off x="909613" y="3154609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0538"/>
            <a:ext cx="9144001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727690"/>
            <a:ext cx="4752527" cy="342823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11959" y="915566"/>
            <a:ext cx="449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не требовал фильтровать информацию, создавая в СМИ «параллельные миры» всеобщего благоденствия и замалчивая острые темы. Мой подход вы знаете: люди должны видеть и знать правду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98695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6" y="3147814"/>
            <a:ext cx="45365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мая 2024 г. на Форуме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медийного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сообщества </a:t>
            </a:r>
          </a:p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г.Могилеве</a:t>
            </a:r>
            <a:endParaRPr lang="ru-RU" sz="1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кадемия управления\фото1\_232bf44f-b16e-41c5-8417-62b35e98627b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466" y="0"/>
            <a:ext cx="9165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1467" y="2931791"/>
            <a:ext cx="7401779" cy="1656184"/>
          </a:xfrm>
          <a:prstGeom prst="rect">
            <a:avLst/>
          </a:prstGeom>
          <a:solidFill>
            <a:srgbClr val="182C7F">
              <a:alpha val="6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31354" y="3005539"/>
            <a:ext cx="700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ЗАПАДНЫХ ХОЗЯЕВ СЕТИ: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944" y="3627514"/>
            <a:ext cx="662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запугать в мире всех, кто проводит либо собирается проводить независимую внешнюю политику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572" y="3104293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560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1437</Words>
  <Application>Microsoft Office PowerPoint</Application>
  <PresentationFormat>Экран (16:9)</PresentationFormat>
  <Paragraphs>124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104</cp:revision>
  <dcterms:created xsi:type="dcterms:W3CDTF">2024-07-24T10:48:12Z</dcterms:created>
  <dcterms:modified xsi:type="dcterms:W3CDTF">2024-08-01T13:54:11Z</dcterms:modified>
</cp:coreProperties>
</file>